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notesMasterIdLst>
    <p:notesMasterId r:id="rId23"/>
  </p:notesMasterIdLst>
  <p:handoutMasterIdLst>
    <p:handoutMasterId r:id="rId24"/>
  </p:handoutMasterIdLst>
  <p:sldIdLst>
    <p:sldId id="256" r:id="rId3"/>
    <p:sldId id="299" r:id="rId4"/>
    <p:sldId id="262" r:id="rId5"/>
    <p:sldId id="261" r:id="rId6"/>
    <p:sldId id="333" r:id="rId7"/>
    <p:sldId id="303" r:id="rId8"/>
    <p:sldId id="309" r:id="rId9"/>
    <p:sldId id="344" r:id="rId10"/>
    <p:sldId id="337" r:id="rId11"/>
    <p:sldId id="314" r:id="rId12"/>
    <p:sldId id="338" r:id="rId13"/>
    <p:sldId id="339" r:id="rId14"/>
    <p:sldId id="318" r:id="rId15"/>
    <p:sldId id="341" r:id="rId16"/>
    <p:sldId id="345" r:id="rId17"/>
    <p:sldId id="259" r:id="rId18"/>
    <p:sldId id="347" r:id="rId19"/>
    <p:sldId id="346" r:id="rId20"/>
    <p:sldId id="302" r:id="rId21"/>
    <p:sldId id="257" r:id="rId22"/>
  </p:sldIdLst>
  <p:sldSz cx="12192000" cy="6858000"/>
  <p:notesSz cx="6858000" cy="9144000"/>
  <p:defaultTextStyle>
    <a:defPPr>
      <a:defRPr lang="en-U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im Nahdy (Executive Director)" initials="SN(D" lastIdx="1" clrIdx="0">
    <p:extLst>
      <p:ext uri="{19B8F6BF-5375-455C-9EA6-DF929625EA0E}">
        <p15:presenceInfo xmlns:p15="http://schemas.microsoft.com/office/powerpoint/2012/main" userId="S::msnahdy@afaas-africa.org::5c8c4340-79ef-46d6-b658-c01abf8c13d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6"/>
    <p:restoredTop sz="94674"/>
  </p:normalViewPr>
  <p:slideViewPr>
    <p:cSldViewPr snapToGrid="0" snapToObjects="1">
      <p:cViewPr varScale="1">
        <p:scale>
          <a:sx n="59" d="100"/>
          <a:sy n="59" d="100"/>
        </p:scale>
        <p:origin x="10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1" d="100"/>
          <a:sy n="121" d="100"/>
        </p:scale>
        <p:origin x="507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7-19T18:00:18.026" idx="1">
    <p:pos x="6936" y="4434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2D0C77-04B4-4A49-88E9-E031C5A68B75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8F34567F-7566-4E41-A656-7184FFF68250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0" dirty="0">
              <a:solidFill>
                <a:schemeClr val="tx1"/>
              </a:solidFill>
            </a:rPr>
            <a:t>Production </a:t>
          </a:r>
          <a:endParaRPr lang="en-ZA" sz="2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12F487-9C48-40D3-B253-DAFE7A6501DE}" type="sibTrans" cxnId="{D334C5B1-669C-49E9-9C0E-9985C80EBFE9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AD7EB9D2-F783-426A-8938-C19C32E63D3F}" type="parTrans" cxnId="{D334C5B1-669C-49E9-9C0E-9985C80EBFE9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C43E97DF-63BC-4095-B4BE-D115E6CAF51E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Organization</a:t>
          </a:r>
          <a:r>
            <a:rPr lang="en-US" sz="2400" dirty="0"/>
            <a:t>. </a:t>
          </a:r>
          <a:endParaRPr lang="en-Z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07396D-3425-49C4-B8CD-0108E2670AAF}" type="parTrans" cxnId="{EB21C23E-A7BC-4232-9AE6-E2A8EE65EC65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52EAA292-DED8-4E00-9659-3A2A11AC97CE}" type="sibTrans" cxnId="{EB21C23E-A7BC-4232-9AE6-E2A8EE65EC65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09DA405E-AECC-461D-8F0A-DFD8D4CCDE42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Brokering</a:t>
          </a:r>
          <a:r>
            <a:rPr lang="en-US" sz="2400" dirty="0"/>
            <a:t>.</a:t>
          </a:r>
          <a:endParaRPr lang="en-Z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AF4243-9C56-407D-9382-8609665A106D}" type="parTrans" cxnId="{0D71EC1F-CA1D-4898-9015-9953B241BA2C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3D72D630-F2C8-4C23-A920-4FDE5C249972}" type="sibTrans" cxnId="{0D71EC1F-CA1D-4898-9015-9953B241BA2C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55CAA2CA-B7DD-410C-88C3-1E39A251444C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Advocacy</a:t>
          </a:r>
          <a:r>
            <a:rPr lang="en-US" sz="2400" dirty="0"/>
            <a:t>.</a:t>
          </a:r>
          <a:endParaRPr lang="en-Z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A6051A-1479-45CD-AE1F-5E8A87798205}" type="parTrans" cxnId="{58C06F5C-33DA-4211-B3C4-0C839B937DC3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76458E4F-00B1-45B4-BB4E-02CEBCCE13E2}" type="sibTrans" cxnId="{58C06F5C-33DA-4211-B3C4-0C839B937DC3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961D83E5-3A01-4ADD-854A-9477F37C7F74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Networking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Z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2D98EA-7F4B-4655-8109-FA2A174AB762}" type="parTrans" cxnId="{EBFF56CD-8D8F-41BE-8976-5336766D267A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EF44F4E0-0A03-4531-B9D0-837F131B4B41}" type="sibTrans" cxnId="{EBFF56CD-8D8F-41BE-8976-5336766D267A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98BA438D-C467-4282-BFE3-EFC9FD44AF5B}">
      <dgm:prSet custT="1"/>
      <dgm:spPr/>
      <dgm:t>
        <a:bodyPr/>
        <a:lstStyle/>
        <a:p>
          <a:r>
            <a:rPr lang="en-US" sz="2000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……………</a:t>
          </a:r>
          <a:endParaRPr lang="en-Z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D1E7F4-FFD9-48FE-A690-CA9A5D6F4D87}" type="parTrans" cxnId="{44A0FA88-636C-48C3-A755-48A2BA48FA59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2FCDB721-7479-4551-8D71-4614E11DAD58}" type="sibTrans" cxnId="{44A0FA88-636C-48C3-A755-48A2BA48FA59}">
      <dgm:prSet/>
      <dgm:spPr/>
      <dgm:t>
        <a:bodyPr/>
        <a:lstStyle/>
        <a:p>
          <a:endParaRPr lang="en-UG" sz="1600">
            <a:solidFill>
              <a:schemeClr val="tx1"/>
            </a:solidFill>
          </a:endParaRPr>
        </a:p>
      </dgm:t>
    </dgm:pt>
    <dgm:pt modelId="{10CF7FCB-E90B-44CB-8C2A-8881327C4613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Post-production. </a:t>
          </a:r>
          <a:endParaRPr lang="en-UG" sz="2400" dirty="0"/>
        </a:p>
      </dgm:t>
    </dgm:pt>
    <dgm:pt modelId="{0C82FB57-2712-4CFE-A124-83E8E68A83C1}" type="parTrans" cxnId="{58BFD014-2098-4D39-B226-EE64D1D7F142}">
      <dgm:prSet/>
      <dgm:spPr/>
      <dgm:t>
        <a:bodyPr/>
        <a:lstStyle/>
        <a:p>
          <a:endParaRPr lang="en-UG" sz="1600"/>
        </a:p>
      </dgm:t>
    </dgm:pt>
    <dgm:pt modelId="{39C77D0B-2E3E-4204-8C30-08299B55EBE5}" type="sibTrans" cxnId="{58BFD014-2098-4D39-B226-EE64D1D7F142}">
      <dgm:prSet/>
      <dgm:spPr/>
      <dgm:t>
        <a:bodyPr/>
        <a:lstStyle/>
        <a:p>
          <a:endParaRPr lang="en-UG" sz="1600"/>
        </a:p>
      </dgm:t>
    </dgm:pt>
    <dgm:pt modelId="{9B66F4F2-C1A1-404D-A2CE-24C1836D4FC4}">
      <dgm:prSet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Business planning &amp; marketing</a:t>
          </a:r>
          <a:r>
            <a:rPr lang="en-US" sz="1600" dirty="0"/>
            <a:t>. </a:t>
          </a:r>
          <a:endParaRPr lang="en-UG" sz="1600" dirty="0"/>
        </a:p>
      </dgm:t>
    </dgm:pt>
    <dgm:pt modelId="{56D882AD-7C5A-4875-8B97-2176FB288260}" type="parTrans" cxnId="{A7590280-6781-4377-A499-06BA7B072928}">
      <dgm:prSet/>
      <dgm:spPr/>
      <dgm:t>
        <a:bodyPr/>
        <a:lstStyle/>
        <a:p>
          <a:endParaRPr lang="en-UG" sz="1600"/>
        </a:p>
      </dgm:t>
    </dgm:pt>
    <dgm:pt modelId="{056B2478-2F99-49F5-B506-67809D0B2E83}" type="sibTrans" cxnId="{A7590280-6781-4377-A499-06BA7B072928}">
      <dgm:prSet/>
      <dgm:spPr/>
      <dgm:t>
        <a:bodyPr/>
        <a:lstStyle/>
        <a:p>
          <a:endParaRPr lang="en-UG" sz="1600"/>
        </a:p>
      </dgm:t>
    </dgm:pt>
    <dgm:pt modelId="{D6302584-9E33-6542-98A5-7AB716140B9D}" type="pres">
      <dgm:prSet presAssocID="{362D0C77-04B4-4A49-88E9-E031C5A68B75}" presName="linear" presStyleCnt="0">
        <dgm:presLayoutVars>
          <dgm:animLvl val="lvl"/>
          <dgm:resizeHandles val="exact"/>
        </dgm:presLayoutVars>
      </dgm:prSet>
      <dgm:spPr/>
    </dgm:pt>
    <dgm:pt modelId="{8C2F09B3-D71D-4148-ADA9-1E6575676D0B}" type="pres">
      <dgm:prSet presAssocID="{8F34567F-7566-4E41-A656-7184FFF68250}" presName="parentText" presStyleLbl="node1" presStyleIdx="0" presStyleCnt="8" custScaleY="133464">
        <dgm:presLayoutVars>
          <dgm:chMax val="0"/>
          <dgm:bulletEnabled val="1"/>
        </dgm:presLayoutVars>
      </dgm:prSet>
      <dgm:spPr/>
    </dgm:pt>
    <dgm:pt modelId="{F558997D-073C-4775-9DE0-8E98CDFEF4E8}" type="pres">
      <dgm:prSet presAssocID="{6D12F487-9C48-40D3-B253-DAFE7A6501DE}" presName="spacer" presStyleCnt="0"/>
      <dgm:spPr/>
    </dgm:pt>
    <dgm:pt modelId="{E50F2C47-21A8-40F6-A99E-979F19B3AF7F}" type="pres">
      <dgm:prSet presAssocID="{10CF7FCB-E90B-44CB-8C2A-8881327C4613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4DFE3FC3-22C9-4705-9E16-8BC7CB32AA09}" type="pres">
      <dgm:prSet presAssocID="{39C77D0B-2E3E-4204-8C30-08299B55EBE5}" presName="spacer" presStyleCnt="0"/>
      <dgm:spPr/>
    </dgm:pt>
    <dgm:pt modelId="{5A9423B4-0817-4569-9C32-FED390D380FF}" type="pres">
      <dgm:prSet presAssocID="{9B66F4F2-C1A1-404D-A2CE-24C1836D4FC4}" presName="parentText" presStyleLbl="node1" presStyleIdx="2" presStyleCnt="8" custScaleY="106594">
        <dgm:presLayoutVars>
          <dgm:chMax val="0"/>
          <dgm:bulletEnabled val="1"/>
        </dgm:presLayoutVars>
      </dgm:prSet>
      <dgm:spPr/>
    </dgm:pt>
    <dgm:pt modelId="{1E7CDC0A-B4CF-40AB-8709-C0A6A186EC6E}" type="pres">
      <dgm:prSet presAssocID="{056B2478-2F99-49F5-B506-67809D0B2E83}" presName="spacer" presStyleCnt="0"/>
      <dgm:spPr/>
    </dgm:pt>
    <dgm:pt modelId="{7EE95006-4702-493F-BB3D-6B52CE37B9FC}" type="pres">
      <dgm:prSet presAssocID="{C43E97DF-63BC-4095-B4BE-D115E6CAF51E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34C43D59-65E1-483C-ABDA-1C1F4D39557C}" type="pres">
      <dgm:prSet presAssocID="{52EAA292-DED8-4E00-9659-3A2A11AC97CE}" presName="spacer" presStyleCnt="0"/>
      <dgm:spPr/>
    </dgm:pt>
    <dgm:pt modelId="{11E2681D-9FDE-41F0-BC62-E8FA3863767E}" type="pres">
      <dgm:prSet presAssocID="{09DA405E-AECC-461D-8F0A-DFD8D4CCDE42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48A10AC8-46B7-41BF-88F9-99DE614A4AB1}" type="pres">
      <dgm:prSet presAssocID="{3D72D630-F2C8-4C23-A920-4FDE5C249972}" presName="spacer" presStyleCnt="0"/>
      <dgm:spPr/>
    </dgm:pt>
    <dgm:pt modelId="{0A751E01-2A9F-4085-A411-26C26877785C}" type="pres">
      <dgm:prSet presAssocID="{55CAA2CA-B7DD-410C-88C3-1E39A251444C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AD64328C-8D2A-4750-AF71-E865A413BD54}" type="pres">
      <dgm:prSet presAssocID="{76458E4F-00B1-45B4-BB4E-02CEBCCE13E2}" presName="spacer" presStyleCnt="0"/>
      <dgm:spPr/>
    </dgm:pt>
    <dgm:pt modelId="{788D2456-5BCE-479B-99D8-7138647F4BCF}" type="pres">
      <dgm:prSet presAssocID="{961D83E5-3A01-4ADD-854A-9477F37C7F74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DAA3B8CC-A5BB-4618-92D2-650BCB5E5C27}" type="pres">
      <dgm:prSet presAssocID="{EF44F4E0-0A03-4531-B9D0-837F131B4B41}" presName="spacer" presStyleCnt="0"/>
      <dgm:spPr/>
    </dgm:pt>
    <dgm:pt modelId="{0D9355CA-96E0-44B0-8108-D40DA2D2607A}" type="pres">
      <dgm:prSet presAssocID="{98BA438D-C467-4282-BFE3-EFC9FD44AF5B}" presName="parentText" presStyleLbl="node1" presStyleIdx="7" presStyleCnt="8" custScaleX="98573" custScaleY="56412" custLinFactY="44355" custLinFactNeighborX="-233" custLinFactNeighborY="100000">
        <dgm:presLayoutVars>
          <dgm:chMax val="0"/>
          <dgm:bulletEnabled val="1"/>
        </dgm:presLayoutVars>
      </dgm:prSet>
      <dgm:spPr/>
    </dgm:pt>
  </dgm:ptLst>
  <dgm:cxnLst>
    <dgm:cxn modelId="{58BFD014-2098-4D39-B226-EE64D1D7F142}" srcId="{362D0C77-04B4-4A49-88E9-E031C5A68B75}" destId="{10CF7FCB-E90B-44CB-8C2A-8881327C4613}" srcOrd="1" destOrd="0" parTransId="{0C82FB57-2712-4CFE-A124-83E8E68A83C1}" sibTransId="{39C77D0B-2E3E-4204-8C30-08299B55EBE5}"/>
    <dgm:cxn modelId="{0D71EC1F-CA1D-4898-9015-9953B241BA2C}" srcId="{362D0C77-04B4-4A49-88E9-E031C5A68B75}" destId="{09DA405E-AECC-461D-8F0A-DFD8D4CCDE42}" srcOrd="4" destOrd="0" parTransId="{4CAF4243-9C56-407D-9382-8609665A106D}" sibTransId="{3D72D630-F2C8-4C23-A920-4FDE5C249972}"/>
    <dgm:cxn modelId="{77B48E27-65D3-492F-AF03-EDFE1054E39D}" type="presOf" srcId="{9B66F4F2-C1A1-404D-A2CE-24C1836D4FC4}" destId="{5A9423B4-0817-4569-9C32-FED390D380FF}" srcOrd="0" destOrd="0" presId="urn:microsoft.com/office/officeart/2005/8/layout/vList2"/>
    <dgm:cxn modelId="{EB21C23E-A7BC-4232-9AE6-E2A8EE65EC65}" srcId="{362D0C77-04B4-4A49-88E9-E031C5A68B75}" destId="{C43E97DF-63BC-4095-B4BE-D115E6CAF51E}" srcOrd="3" destOrd="0" parTransId="{3707396D-3425-49C4-B8CD-0108E2670AAF}" sibTransId="{52EAA292-DED8-4E00-9659-3A2A11AC97CE}"/>
    <dgm:cxn modelId="{4835F03E-BDCF-44C3-9F35-0F880851E0C6}" type="presOf" srcId="{C43E97DF-63BC-4095-B4BE-D115E6CAF51E}" destId="{7EE95006-4702-493F-BB3D-6B52CE37B9FC}" srcOrd="0" destOrd="0" presId="urn:microsoft.com/office/officeart/2005/8/layout/vList2"/>
    <dgm:cxn modelId="{58C06F5C-33DA-4211-B3C4-0C839B937DC3}" srcId="{362D0C77-04B4-4A49-88E9-E031C5A68B75}" destId="{55CAA2CA-B7DD-410C-88C3-1E39A251444C}" srcOrd="5" destOrd="0" parTransId="{27A6051A-1479-45CD-AE1F-5E8A87798205}" sibTransId="{76458E4F-00B1-45B4-BB4E-02CEBCCE13E2}"/>
    <dgm:cxn modelId="{ED5E7259-91B3-5945-BBA2-7F5832B75A0F}" type="presOf" srcId="{362D0C77-04B4-4A49-88E9-E031C5A68B75}" destId="{D6302584-9E33-6542-98A5-7AB716140B9D}" srcOrd="0" destOrd="0" presId="urn:microsoft.com/office/officeart/2005/8/layout/vList2"/>
    <dgm:cxn modelId="{A7590280-6781-4377-A499-06BA7B072928}" srcId="{362D0C77-04B4-4A49-88E9-E031C5A68B75}" destId="{9B66F4F2-C1A1-404D-A2CE-24C1836D4FC4}" srcOrd="2" destOrd="0" parTransId="{56D882AD-7C5A-4875-8B97-2176FB288260}" sibTransId="{056B2478-2F99-49F5-B506-67809D0B2E83}"/>
    <dgm:cxn modelId="{44A0FA88-636C-48C3-A755-48A2BA48FA59}" srcId="{362D0C77-04B4-4A49-88E9-E031C5A68B75}" destId="{98BA438D-C467-4282-BFE3-EFC9FD44AF5B}" srcOrd="7" destOrd="0" parTransId="{38D1E7F4-FFD9-48FE-A690-CA9A5D6F4D87}" sibTransId="{2FCDB721-7479-4551-8D71-4614E11DAD58}"/>
    <dgm:cxn modelId="{9580F090-A928-4F7B-A54B-0B0590624074}" type="presOf" srcId="{961D83E5-3A01-4ADD-854A-9477F37C7F74}" destId="{788D2456-5BCE-479B-99D8-7138647F4BCF}" srcOrd="0" destOrd="0" presId="urn:microsoft.com/office/officeart/2005/8/layout/vList2"/>
    <dgm:cxn modelId="{FF997FA0-C27E-486D-BB3C-13E6EFC4DC2D}" type="presOf" srcId="{98BA438D-C467-4282-BFE3-EFC9FD44AF5B}" destId="{0D9355CA-96E0-44B0-8108-D40DA2D2607A}" srcOrd="0" destOrd="0" presId="urn:microsoft.com/office/officeart/2005/8/layout/vList2"/>
    <dgm:cxn modelId="{33CA04A8-727D-489E-90FF-9F745D549457}" type="presOf" srcId="{55CAA2CA-B7DD-410C-88C3-1E39A251444C}" destId="{0A751E01-2A9F-4085-A411-26C26877785C}" srcOrd="0" destOrd="0" presId="urn:microsoft.com/office/officeart/2005/8/layout/vList2"/>
    <dgm:cxn modelId="{1C40F3A8-9D70-4A66-A717-3C0B9BC60005}" type="presOf" srcId="{8F34567F-7566-4E41-A656-7184FFF68250}" destId="{8C2F09B3-D71D-4148-ADA9-1E6575676D0B}" srcOrd="0" destOrd="0" presId="urn:microsoft.com/office/officeart/2005/8/layout/vList2"/>
    <dgm:cxn modelId="{D334C5B1-669C-49E9-9C0E-9985C80EBFE9}" srcId="{362D0C77-04B4-4A49-88E9-E031C5A68B75}" destId="{8F34567F-7566-4E41-A656-7184FFF68250}" srcOrd="0" destOrd="0" parTransId="{AD7EB9D2-F783-426A-8938-C19C32E63D3F}" sibTransId="{6D12F487-9C48-40D3-B253-DAFE7A6501DE}"/>
    <dgm:cxn modelId="{03FCE4B7-BD32-4DD2-BB15-B63A81FD526A}" type="presOf" srcId="{10CF7FCB-E90B-44CB-8C2A-8881327C4613}" destId="{E50F2C47-21A8-40F6-A99E-979F19B3AF7F}" srcOrd="0" destOrd="0" presId="urn:microsoft.com/office/officeart/2005/8/layout/vList2"/>
    <dgm:cxn modelId="{EBFF56CD-8D8F-41BE-8976-5336766D267A}" srcId="{362D0C77-04B4-4A49-88E9-E031C5A68B75}" destId="{961D83E5-3A01-4ADD-854A-9477F37C7F74}" srcOrd="6" destOrd="0" parTransId="{2D2D98EA-7F4B-4655-8109-FA2A174AB762}" sibTransId="{EF44F4E0-0A03-4531-B9D0-837F131B4B41}"/>
    <dgm:cxn modelId="{C0D260CF-77EE-4247-A65C-68789B969E62}" type="presOf" srcId="{09DA405E-AECC-461D-8F0A-DFD8D4CCDE42}" destId="{11E2681D-9FDE-41F0-BC62-E8FA3863767E}" srcOrd="0" destOrd="0" presId="urn:microsoft.com/office/officeart/2005/8/layout/vList2"/>
    <dgm:cxn modelId="{39FFF121-3B89-4E2F-86F3-89ADE866BCA1}" type="presParOf" srcId="{D6302584-9E33-6542-98A5-7AB716140B9D}" destId="{8C2F09B3-D71D-4148-ADA9-1E6575676D0B}" srcOrd="0" destOrd="0" presId="urn:microsoft.com/office/officeart/2005/8/layout/vList2"/>
    <dgm:cxn modelId="{CB740679-94D6-4114-A252-22235FD5F1EC}" type="presParOf" srcId="{D6302584-9E33-6542-98A5-7AB716140B9D}" destId="{F558997D-073C-4775-9DE0-8E98CDFEF4E8}" srcOrd="1" destOrd="0" presId="urn:microsoft.com/office/officeart/2005/8/layout/vList2"/>
    <dgm:cxn modelId="{9A2E3533-A244-4A33-A5C2-38CADE8B1383}" type="presParOf" srcId="{D6302584-9E33-6542-98A5-7AB716140B9D}" destId="{E50F2C47-21A8-40F6-A99E-979F19B3AF7F}" srcOrd="2" destOrd="0" presId="urn:microsoft.com/office/officeart/2005/8/layout/vList2"/>
    <dgm:cxn modelId="{94E9DDA7-9965-4B75-A4A1-C670B0E6D3E9}" type="presParOf" srcId="{D6302584-9E33-6542-98A5-7AB716140B9D}" destId="{4DFE3FC3-22C9-4705-9E16-8BC7CB32AA09}" srcOrd="3" destOrd="0" presId="urn:microsoft.com/office/officeart/2005/8/layout/vList2"/>
    <dgm:cxn modelId="{1B1A49C4-C54A-48C6-97B0-D97847FCB604}" type="presParOf" srcId="{D6302584-9E33-6542-98A5-7AB716140B9D}" destId="{5A9423B4-0817-4569-9C32-FED390D380FF}" srcOrd="4" destOrd="0" presId="urn:microsoft.com/office/officeart/2005/8/layout/vList2"/>
    <dgm:cxn modelId="{68909A84-9232-4D21-8D2B-1BBCF3A06E24}" type="presParOf" srcId="{D6302584-9E33-6542-98A5-7AB716140B9D}" destId="{1E7CDC0A-B4CF-40AB-8709-C0A6A186EC6E}" srcOrd="5" destOrd="0" presId="urn:microsoft.com/office/officeart/2005/8/layout/vList2"/>
    <dgm:cxn modelId="{0189B59F-EE9C-4442-A1B7-21454857414C}" type="presParOf" srcId="{D6302584-9E33-6542-98A5-7AB716140B9D}" destId="{7EE95006-4702-493F-BB3D-6B52CE37B9FC}" srcOrd="6" destOrd="0" presId="urn:microsoft.com/office/officeart/2005/8/layout/vList2"/>
    <dgm:cxn modelId="{8568ED01-AA33-4656-9DDD-3529A4CD6D42}" type="presParOf" srcId="{D6302584-9E33-6542-98A5-7AB716140B9D}" destId="{34C43D59-65E1-483C-ABDA-1C1F4D39557C}" srcOrd="7" destOrd="0" presId="urn:microsoft.com/office/officeart/2005/8/layout/vList2"/>
    <dgm:cxn modelId="{D90B44C3-DD00-42A8-8044-D54AA16BF5E4}" type="presParOf" srcId="{D6302584-9E33-6542-98A5-7AB716140B9D}" destId="{11E2681D-9FDE-41F0-BC62-E8FA3863767E}" srcOrd="8" destOrd="0" presId="urn:microsoft.com/office/officeart/2005/8/layout/vList2"/>
    <dgm:cxn modelId="{6956E9E3-1E38-4B2C-AF31-848DE632D49B}" type="presParOf" srcId="{D6302584-9E33-6542-98A5-7AB716140B9D}" destId="{48A10AC8-46B7-41BF-88F9-99DE614A4AB1}" srcOrd="9" destOrd="0" presId="urn:microsoft.com/office/officeart/2005/8/layout/vList2"/>
    <dgm:cxn modelId="{A3ED9194-F7BE-4933-8855-FEF31BF4037F}" type="presParOf" srcId="{D6302584-9E33-6542-98A5-7AB716140B9D}" destId="{0A751E01-2A9F-4085-A411-26C26877785C}" srcOrd="10" destOrd="0" presId="urn:microsoft.com/office/officeart/2005/8/layout/vList2"/>
    <dgm:cxn modelId="{95350CA6-E538-4880-B9F6-9C87FD74F4F4}" type="presParOf" srcId="{D6302584-9E33-6542-98A5-7AB716140B9D}" destId="{AD64328C-8D2A-4750-AF71-E865A413BD54}" srcOrd="11" destOrd="0" presId="urn:microsoft.com/office/officeart/2005/8/layout/vList2"/>
    <dgm:cxn modelId="{66E0F731-39B4-4FE3-82C2-F9089789B916}" type="presParOf" srcId="{D6302584-9E33-6542-98A5-7AB716140B9D}" destId="{788D2456-5BCE-479B-99D8-7138647F4BCF}" srcOrd="12" destOrd="0" presId="urn:microsoft.com/office/officeart/2005/8/layout/vList2"/>
    <dgm:cxn modelId="{C479250A-C1B9-4DCE-90FB-D46677E321A0}" type="presParOf" srcId="{D6302584-9E33-6542-98A5-7AB716140B9D}" destId="{DAA3B8CC-A5BB-4618-92D2-650BCB5E5C27}" srcOrd="13" destOrd="0" presId="urn:microsoft.com/office/officeart/2005/8/layout/vList2"/>
    <dgm:cxn modelId="{87D8324E-60D3-4AD4-990C-DF355A0D8EA3}" type="presParOf" srcId="{D6302584-9E33-6542-98A5-7AB716140B9D}" destId="{0D9355CA-96E0-44B0-8108-D40DA2D2607A}" srcOrd="14" destOrd="0" presId="urn:microsoft.com/office/officeart/2005/8/layout/vList2"/>
  </dgm:cxnLst>
  <dgm:bg>
    <a:solidFill>
      <a:srgbClr val="00642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A3DD85-3638-5B47-BAE8-26A80A95120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3FA1BC73-CC6E-5748-9314-934F6255E1B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FFS -Farmer Field Schools – mixed (public, NGOs) </a:t>
          </a:r>
          <a:endParaRPr lang="en-ZA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8E2F75-C828-1C4A-BB74-767E9A976E9D}" type="parTrans" cxnId="{0AF79D87-8AC0-A343-892B-0A5ABFF2D7E9}">
      <dgm:prSet/>
      <dgm:spPr/>
      <dgm:t>
        <a:bodyPr/>
        <a:lstStyle/>
        <a:p>
          <a:endParaRPr lang="en-GB"/>
        </a:p>
      </dgm:t>
    </dgm:pt>
    <dgm:pt modelId="{22C79567-CEF9-6B44-A09E-1E3792096DA1}" type="sibTrans" cxnId="{0AF79D87-8AC0-A343-892B-0A5ABFF2D7E9}">
      <dgm:prSet/>
      <dgm:spPr/>
      <dgm:t>
        <a:bodyPr/>
        <a:lstStyle/>
        <a:p>
          <a:endParaRPr lang="en-GB"/>
        </a:p>
      </dgm:t>
    </dgm:pt>
    <dgm:pt modelId="{8D0F86F6-BB87-41EB-9837-99D13143A06C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VEC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Value-Chain Extension</a:t>
          </a:r>
          <a:endParaRPr lang="en-U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87E924-1DE4-43E9-B605-198930DF39C1}" type="parTrans" cxnId="{07A309FA-6AE3-4B63-AF78-D7429A4CD78B}">
      <dgm:prSet/>
      <dgm:spPr/>
      <dgm:t>
        <a:bodyPr/>
        <a:lstStyle/>
        <a:p>
          <a:endParaRPr lang="en-UG"/>
        </a:p>
      </dgm:t>
    </dgm:pt>
    <dgm:pt modelId="{26B74C4A-8DC3-4B60-8EDD-CEA6D6006C03}" type="sibTrans" cxnId="{07A309FA-6AE3-4B63-AF78-D7429A4CD78B}">
      <dgm:prSet/>
      <dgm:spPr/>
      <dgm:t>
        <a:bodyPr/>
        <a:lstStyle/>
        <a:p>
          <a:endParaRPr lang="en-UG"/>
        </a:p>
      </dgm:t>
    </dgm:pt>
    <dgm:pt modelId="{4B01EF9C-D7D3-4252-B8A5-A6F3A1F1E18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IP -Innovation Platforms - Mixed</a:t>
          </a:r>
          <a:endParaRPr lang="en-U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417CDD-73D3-4EF1-B99E-2BA763A28609}" type="parTrans" cxnId="{FE4BAF2F-6D4D-49F5-94ED-7BAEC88A02A4}">
      <dgm:prSet/>
      <dgm:spPr/>
      <dgm:t>
        <a:bodyPr/>
        <a:lstStyle/>
        <a:p>
          <a:endParaRPr lang="en-UG"/>
        </a:p>
      </dgm:t>
    </dgm:pt>
    <dgm:pt modelId="{CF535117-CD82-4785-8D92-B5B9588261DF}" type="sibTrans" cxnId="{FE4BAF2F-6D4D-49F5-94ED-7BAEC88A02A4}">
      <dgm:prSet/>
      <dgm:spPr/>
      <dgm:t>
        <a:bodyPr/>
        <a:lstStyle/>
        <a:p>
          <a:endParaRPr lang="en-UG"/>
        </a:p>
      </dgm:t>
    </dgm:pt>
    <dgm:pt modelId="{768814EA-D016-4F7C-A45D-CB2FFCF9B7BF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BDS: </a:t>
          </a:r>
          <a:r>
            <a:rPr lang="en-US" dirty="0">
              <a:solidFill>
                <a:schemeClr val="tx1"/>
              </a:solidFill>
            </a:rPr>
            <a:t>Business development services -Private</a:t>
          </a:r>
          <a:endParaRPr lang="en-U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8C8110-CD0F-41E2-9A5C-71C2E6A27C87}" type="parTrans" cxnId="{AA047C30-F1EC-45DD-AE05-121941C4C85F}">
      <dgm:prSet/>
      <dgm:spPr/>
      <dgm:t>
        <a:bodyPr/>
        <a:lstStyle/>
        <a:p>
          <a:endParaRPr lang="en-UG"/>
        </a:p>
      </dgm:t>
    </dgm:pt>
    <dgm:pt modelId="{F1E79C4F-C994-46BE-8B7F-EBA4411FE828}" type="sibTrans" cxnId="{AA047C30-F1EC-45DD-AE05-121941C4C85F}">
      <dgm:prSet/>
      <dgm:spPr/>
      <dgm:t>
        <a:bodyPr/>
        <a:lstStyle/>
        <a:p>
          <a:endParaRPr lang="en-UG"/>
        </a:p>
      </dgm:t>
    </dgm:pt>
    <dgm:pt modelId="{6A91E6C3-3ED7-4F6A-8EF4-7AB62A831501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TM -</a:t>
          </a:r>
          <a:r>
            <a:rPr lang="en-US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Twigire</a:t>
          </a:r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Muhinzi</a:t>
          </a:r>
          <a:r>
            <a: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Extension -Mixed</a:t>
          </a:r>
          <a:endParaRPr lang="en-U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31DAEA-1B13-4DD5-83DA-A7232297B9C8}" type="parTrans" cxnId="{B5B59460-C2A3-49F8-A31F-9F1CD5D93C9D}">
      <dgm:prSet/>
      <dgm:spPr/>
      <dgm:t>
        <a:bodyPr/>
        <a:lstStyle/>
        <a:p>
          <a:endParaRPr lang="en-UG"/>
        </a:p>
      </dgm:t>
    </dgm:pt>
    <dgm:pt modelId="{0534BD37-3E74-45EB-B850-44A814392964}" type="sibTrans" cxnId="{B5B59460-C2A3-49F8-A31F-9F1CD5D93C9D}">
      <dgm:prSet/>
      <dgm:spPr/>
      <dgm:t>
        <a:bodyPr/>
        <a:lstStyle/>
        <a:p>
          <a:endParaRPr lang="en-UG"/>
        </a:p>
      </dgm:t>
    </dgm:pt>
    <dgm:pt modelId="{63ED7A21-4860-45BB-9DE2-C7F3E215BC42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>
              <a:solidFill>
                <a:schemeClr val="tx1"/>
              </a:solidFill>
            </a:rPr>
            <a:t>ESP: Embedded Service Provider</a:t>
          </a:r>
          <a:endParaRPr lang="en-UG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D8D368-8E46-4860-B79D-4E0954BD9900}" type="parTrans" cxnId="{56C7AC95-FCAC-4F0C-863E-5D92973032EC}">
      <dgm:prSet/>
      <dgm:spPr/>
      <dgm:t>
        <a:bodyPr/>
        <a:lstStyle/>
        <a:p>
          <a:endParaRPr lang="en-UG"/>
        </a:p>
      </dgm:t>
    </dgm:pt>
    <dgm:pt modelId="{8F2D664A-4313-4823-BE97-03F00872170D}" type="sibTrans" cxnId="{56C7AC95-FCAC-4F0C-863E-5D92973032EC}">
      <dgm:prSet/>
      <dgm:spPr/>
      <dgm:t>
        <a:bodyPr/>
        <a:lstStyle/>
        <a:p>
          <a:endParaRPr lang="en-UG"/>
        </a:p>
      </dgm:t>
    </dgm:pt>
    <dgm:pt modelId="{D7395C0D-2415-4C49-8437-5DF59DA04C4F}">
      <dgm:prSet/>
      <dgm:spPr/>
      <dgm:t>
        <a:bodyPr/>
        <a:lstStyle/>
        <a:p>
          <a:endParaRPr lang="LID4096"/>
        </a:p>
      </dgm:t>
    </dgm:pt>
    <dgm:pt modelId="{DA4EA5CE-9F2B-4DA7-BD7D-2C10D968418A}" type="parTrans" cxnId="{1B6724A0-B564-4EA7-9CD3-492FD3F0C4A7}">
      <dgm:prSet/>
      <dgm:spPr/>
      <dgm:t>
        <a:bodyPr/>
        <a:lstStyle/>
        <a:p>
          <a:endParaRPr lang="LID4096"/>
        </a:p>
      </dgm:t>
    </dgm:pt>
    <dgm:pt modelId="{A31983D6-7DAF-4E4B-A5AA-162F5CD81961}" type="sibTrans" cxnId="{1B6724A0-B564-4EA7-9CD3-492FD3F0C4A7}">
      <dgm:prSet/>
      <dgm:spPr/>
      <dgm:t>
        <a:bodyPr/>
        <a:lstStyle/>
        <a:p>
          <a:endParaRPr lang="LID4096"/>
        </a:p>
      </dgm:t>
    </dgm:pt>
    <dgm:pt modelId="{83F15206-046C-4CE3-9578-E894090C9922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ABDS</a:t>
          </a:r>
          <a:r>
            <a:rPr lang="en-US" dirty="0">
              <a:solidFill>
                <a:schemeClr val="tx1"/>
              </a:solidFill>
            </a:rPr>
            <a:t> - Agricultural business development services -Private</a:t>
          </a:r>
          <a:r>
            <a:rPr lang="en-US" dirty="0"/>
            <a:t> .</a:t>
          </a:r>
          <a:endParaRPr lang="en-UG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291349-ECDA-42B2-BED8-99D3C2592415}" type="sibTrans" cxnId="{B67349CC-D5BB-45BF-B36E-3FAAB888E7BA}">
      <dgm:prSet/>
      <dgm:spPr/>
      <dgm:t>
        <a:bodyPr/>
        <a:lstStyle/>
        <a:p>
          <a:endParaRPr lang="en-UG"/>
        </a:p>
      </dgm:t>
    </dgm:pt>
    <dgm:pt modelId="{6D03B254-5994-49DF-9BEC-F98D07460392}" type="parTrans" cxnId="{B67349CC-D5BB-45BF-B36E-3FAAB888E7BA}">
      <dgm:prSet/>
      <dgm:spPr/>
      <dgm:t>
        <a:bodyPr/>
        <a:lstStyle/>
        <a:p>
          <a:endParaRPr lang="en-UG"/>
        </a:p>
      </dgm:t>
    </dgm:pt>
    <dgm:pt modelId="{2BE62DBB-33AF-4733-8623-CBB8276C6DE4}">
      <dgm:prSet custLinFactY="186705" custLinFactNeighborX="6286" custLinFactNeighborY="200000"/>
      <dgm:spPr/>
      <dgm:t>
        <a:bodyPr/>
        <a:lstStyle/>
        <a:p>
          <a:endParaRPr lang="LID4096"/>
        </a:p>
      </dgm:t>
    </dgm:pt>
    <dgm:pt modelId="{CDAA9881-ACF7-45C1-A0B0-E152C63F04DD}" type="parTrans" cxnId="{201A6EBE-EEA0-4A4E-9B06-108098D42921}">
      <dgm:prSet/>
      <dgm:spPr/>
      <dgm:t>
        <a:bodyPr/>
        <a:lstStyle/>
        <a:p>
          <a:endParaRPr lang="LID4096"/>
        </a:p>
      </dgm:t>
    </dgm:pt>
    <dgm:pt modelId="{65BD27C6-0109-416B-B601-B314FDCD0096}" type="sibTrans" cxnId="{201A6EBE-EEA0-4A4E-9B06-108098D42921}">
      <dgm:prSet/>
      <dgm:spPr/>
      <dgm:t>
        <a:bodyPr/>
        <a:lstStyle/>
        <a:p>
          <a:endParaRPr lang="LID4096"/>
        </a:p>
      </dgm:t>
    </dgm:pt>
    <dgm:pt modelId="{190CE039-C626-42E5-88C2-80B73DD9CF3F}">
      <dgm:prSet custLinFactY="186705" custLinFactNeighborX="6286" custLinFactNeighborY="200000"/>
      <dgm:spPr/>
      <dgm:t>
        <a:bodyPr/>
        <a:lstStyle/>
        <a:p>
          <a:endParaRPr lang="LID4096"/>
        </a:p>
      </dgm:t>
    </dgm:pt>
    <dgm:pt modelId="{26A5E3D1-CD50-432B-B226-14D0E672BCD6}" type="parTrans" cxnId="{63544661-00BE-488E-8858-D3EF4B6BE3C1}">
      <dgm:prSet/>
      <dgm:spPr/>
      <dgm:t>
        <a:bodyPr/>
        <a:lstStyle/>
        <a:p>
          <a:endParaRPr lang="LID4096"/>
        </a:p>
      </dgm:t>
    </dgm:pt>
    <dgm:pt modelId="{045F5FC3-4FCE-4B3A-861D-93A7C3D74843}" type="sibTrans" cxnId="{63544661-00BE-488E-8858-D3EF4B6BE3C1}">
      <dgm:prSet/>
      <dgm:spPr/>
      <dgm:t>
        <a:bodyPr/>
        <a:lstStyle/>
        <a:p>
          <a:endParaRPr lang="LID4096"/>
        </a:p>
      </dgm:t>
    </dgm:pt>
    <dgm:pt modelId="{71C3A428-B39A-456B-AB7E-3EF873EBFC32}">
      <dgm:prSet/>
      <dgm:spPr/>
      <dgm:t>
        <a:bodyPr/>
        <a:lstStyle/>
        <a:p>
          <a:endParaRPr lang="LID4096"/>
        </a:p>
      </dgm:t>
    </dgm:pt>
    <dgm:pt modelId="{D1607681-33A4-48C9-B8AC-32457771B258}" type="parTrans" cxnId="{208E85AE-72A8-49D3-A807-B3D006373906}">
      <dgm:prSet/>
      <dgm:spPr/>
      <dgm:t>
        <a:bodyPr/>
        <a:lstStyle/>
        <a:p>
          <a:endParaRPr lang="LID4096"/>
        </a:p>
      </dgm:t>
    </dgm:pt>
    <dgm:pt modelId="{FE4D40C8-6F9F-4861-8F11-6C22B80E38C4}" type="sibTrans" cxnId="{208E85AE-72A8-49D3-A807-B3D006373906}">
      <dgm:prSet/>
      <dgm:spPr/>
      <dgm:t>
        <a:bodyPr/>
        <a:lstStyle/>
        <a:p>
          <a:endParaRPr lang="LID4096"/>
        </a:p>
      </dgm:t>
    </dgm:pt>
    <dgm:pt modelId="{184E44E2-0635-437F-A249-FB841B777FCC}">
      <dgm:prSet/>
      <dgm:spPr/>
      <dgm:t>
        <a:bodyPr/>
        <a:lstStyle/>
        <a:p>
          <a:endParaRPr lang="LID4096"/>
        </a:p>
      </dgm:t>
    </dgm:pt>
    <dgm:pt modelId="{A3EA2876-2125-47C7-945D-A82A0C69E55D}" type="parTrans" cxnId="{480B04CB-183C-4ECF-A407-D972B160CF2C}">
      <dgm:prSet/>
      <dgm:spPr/>
      <dgm:t>
        <a:bodyPr/>
        <a:lstStyle/>
        <a:p>
          <a:endParaRPr lang="LID4096"/>
        </a:p>
      </dgm:t>
    </dgm:pt>
    <dgm:pt modelId="{06329802-828E-4995-A459-76D25F8F3956}" type="sibTrans" cxnId="{480B04CB-183C-4ECF-A407-D972B160CF2C}">
      <dgm:prSet/>
      <dgm:spPr/>
      <dgm:t>
        <a:bodyPr/>
        <a:lstStyle/>
        <a:p>
          <a:endParaRPr lang="LID4096"/>
        </a:p>
      </dgm:t>
    </dgm:pt>
    <dgm:pt modelId="{06EEEBE4-904D-9943-BECF-C57ED9FC19C2}" type="pres">
      <dgm:prSet presAssocID="{6BA3DD85-3638-5B47-BAE8-26A80A95120F}" presName="Name0" presStyleCnt="0">
        <dgm:presLayoutVars>
          <dgm:chMax val="7"/>
          <dgm:chPref val="7"/>
          <dgm:dir/>
        </dgm:presLayoutVars>
      </dgm:prSet>
      <dgm:spPr/>
    </dgm:pt>
    <dgm:pt modelId="{A5654928-DA0E-8444-A32B-8123C700BA02}" type="pres">
      <dgm:prSet presAssocID="{6BA3DD85-3638-5B47-BAE8-26A80A95120F}" presName="Name1" presStyleCnt="0"/>
      <dgm:spPr/>
    </dgm:pt>
    <dgm:pt modelId="{ED29BBC4-E69F-0F43-85C9-484B1BE28AF2}" type="pres">
      <dgm:prSet presAssocID="{6BA3DD85-3638-5B47-BAE8-26A80A95120F}" presName="cycle" presStyleCnt="0"/>
      <dgm:spPr/>
    </dgm:pt>
    <dgm:pt modelId="{7A6A955D-2A2A-E340-9BD9-0A425F7A2088}" type="pres">
      <dgm:prSet presAssocID="{6BA3DD85-3638-5B47-BAE8-26A80A95120F}" presName="srcNode" presStyleLbl="node1" presStyleIdx="0" presStyleCnt="7"/>
      <dgm:spPr/>
    </dgm:pt>
    <dgm:pt modelId="{A60A4D88-D88D-694F-B2D5-EE3F1FC6D6B4}" type="pres">
      <dgm:prSet presAssocID="{6BA3DD85-3638-5B47-BAE8-26A80A95120F}" presName="conn" presStyleLbl="parChTrans1D2" presStyleIdx="0" presStyleCnt="1"/>
      <dgm:spPr/>
    </dgm:pt>
    <dgm:pt modelId="{517363E1-37AE-5849-8FF4-8F22AADBF2EC}" type="pres">
      <dgm:prSet presAssocID="{6BA3DD85-3638-5B47-BAE8-26A80A95120F}" presName="extraNode" presStyleLbl="node1" presStyleIdx="0" presStyleCnt="7"/>
      <dgm:spPr/>
    </dgm:pt>
    <dgm:pt modelId="{7E695A77-8BA8-E746-9FDE-863F2DEE319E}" type="pres">
      <dgm:prSet presAssocID="{6BA3DD85-3638-5B47-BAE8-26A80A95120F}" presName="dstNode" presStyleLbl="node1" presStyleIdx="0" presStyleCnt="7"/>
      <dgm:spPr/>
    </dgm:pt>
    <dgm:pt modelId="{F7A618D8-F9E4-489F-AC54-04FA0DD456FF}" type="pres">
      <dgm:prSet presAssocID="{3FA1BC73-CC6E-5748-9314-934F6255E1BA}" presName="text_1" presStyleLbl="node1" presStyleIdx="0" presStyleCnt="7">
        <dgm:presLayoutVars>
          <dgm:bulletEnabled val="1"/>
        </dgm:presLayoutVars>
      </dgm:prSet>
      <dgm:spPr/>
    </dgm:pt>
    <dgm:pt modelId="{F9A112A8-639A-4C91-B263-1BE7F0E4EA45}" type="pres">
      <dgm:prSet presAssocID="{3FA1BC73-CC6E-5748-9314-934F6255E1BA}" presName="accent_1" presStyleCnt="0"/>
      <dgm:spPr/>
    </dgm:pt>
    <dgm:pt modelId="{78F7FE3E-DBBA-2C48-9314-0B283824FFC7}" type="pres">
      <dgm:prSet presAssocID="{3FA1BC73-CC6E-5748-9314-934F6255E1BA}" presName="accentRepeatNode" presStyleLbl="solidFgAcc1" presStyleIdx="0" presStyleCnt="7"/>
      <dgm:spPr/>
    </dgm:pt>
    <dgm:pt modelId="{4B713338-00A8-4627-B6C7-30A94F56B12C}" type="pres">
      <dgm:prSet presAssocID="{8D0F86F6-BB87-41EB-9837-99D13143A06C}" presName="text_2" presStyleLbl="node1" presStyleIdx="1" presStyleCnt="7" custLinFactY="157517" custLinFactNeighborX="988" custLinFactNeighborY="200000">
        <dgm:presLayoutVars>
          <dgm:bulletEnabled val="1"/>
        </dgm:presLayoutVars>
      </dgm:prSet>
      <dgm:spPr/>
    </dgm:pt>
    <dgm:pt modelId="{C8345DD2-C6C9-4995-B807-06FCCCA0BFF9}" type="pres">
      <dgm:prSet presAssocID="{8D0F86F6-BB87-41EB-9837-99D13143A06C}" presName="accent_2" presStyleCnt="0"/>
      <dgm:spPr/>
    </dgm:pt>
    <dgm:pt modelId="{212444D5-B227-40F1-BD05-3808510EC655}" type="pres">
      <dgm:prSet presAssocID="{8D0F86F6-BB87-41EB-9837-99D13143A06C}" presName="accentRepeatNode" presStyleLbl="solidFgAcc1" presStyleIdx="1" presStyleCnt="7" custLinFactNeighborX="-49887" custLinFactNeighborY="-34504"/>
      <dgm:spPr/>
    </dgm:pt>
    <dgm:pt modelId="{7A9084D7-6251-47E5-B654-C9B0483DFEF6}" type="pres">
      <dgm:prSet presAssocID="{83F15206-046C-4CE3-9578-E894090C9922}" presName="text_3" presStyleLbl="node1" presStyleIdx="2" presStyleCnt="7">
        <dgm:presLayoutVars>
          <dgm:bulletEnabled val="1"/>
        </dgm:presLayoutVars>
      </dgm:prSet>
      <dgm:spPr/>
    </dgm:pt>
    <dgm:pt modelId="{7CC988DD-885D-40B6-A814-23E33B7BFB1B}" type="pres">
      <dgm:prSet presAssocID="{83F15206-046C-4CE3-9578-E894090C9922}" presName="accent_3" presStyleCnt="0"/>
      <dgm:spPr/>
    </dgm:pt>
    <dgm:pt modelId="{933484E0-2D09-4DF7-AE02-5CFDCAF6DD0D}" type="pres">
      <dgm:prSet presAssocID="{83F15206-046C-4CE3-9578-E894090C9922}" presName="accentRepeatNode" presStyleLbl="solidFgAcc1" presStyleIdx="2" presStyleCnt="7" custLinFactNeighborX="-39588" custLinFactNeighborY="-74305"/>
      <dgm:spPr/>
    </dgm:pt>
    <dgm:pt modelId="{0FE05E47-33E1-4AD5-A3B6-77A48806ECB4}" type="pres">
      <dgm:prSet presAssocID="{768814EA-D016-4F7C-A45D-CB2FFCF9B7BF}" presName="text_4" presStyleLbl="node1" presStyleIdx="3" presStyleCnt="7" custLinFactNeighborX="875" custLinFactNeighborY="-40108">
        <dgm:presLayoutVars>
          <dgm:bulletEnabled val="1"/>
        </dgm:presLayoutVars>
      </dgm:prSet>
      <dgm:spPr/>
    </dgm:pt>
    <dgm:pt modelId="{8CCFBB11-766E-44A7-9EA2-1DDE68026F2E}" type="pres">
      <dgm:prSet presAssocID="{768814EA-D016-4F7C-A45D-CB2FFCF9B7BF}" presName="accent_4" presStyleCnt="0"/>
      <dgm:spPr/>
    </dgm:pt>
    <dgm:pt modelId="{3D36D2C9-3304-4ECB-8AF5-871E925CA147}" type="pres">
      <dgm:prSet presAssocID="{768814EA-D016-4F7C-A45D-CB2FFCF9B7BF}" presName="accentRepeatNode" presStyleLbl="solidFgAcc1" presStyleIdx="3" presStyleCnt="7" custLinFactNeighborX="-2264" custLinFactNeighborY="-25291"/>
      <dgm:spPr/>
    </dgm:pt>
    <dgm:pt modelId="{EDF42D3A-A5B8-44DD-A3D9-174FEB65E2FE}" type="pres">
      <dgm:prSet presAssocID="{6A91E6C3-3ED7-4F6A-8EF4-7AB62A831501}" presName="text_5" presStyleLbl="node1" presStyleIdx="4" presStyleCnt="7" custLinFactY="-200000" custLinFactNeighborX="866" custLinFactNeighborY="-203188">
        <dgm:presLayoutVars>
          <dgm:bulletEnabled val="1"/>
        </dgm:presLayoutVars>
      </dgm:prSet>
      <dgm:spPr/>
    </dgm:pt>
    <dgm:pt modelId="{E9C4AE0E-8787-4B20-B991-39C246BAEF77}" type="pres">
      <dgm:prSet presAssocID="{6A91E6C3-3ED7-4F6A-8EF4-7AB62A831501}" presName="accent_5" presStyleCnt="0"/>
      <dgm:spPr/>
    </dgm:pt>
    <dgm:pt modelId="{15E3BACA-84C4-4CD1-99B1-F63541BA1D82}" type="pres">
      <dgm:prSet presAssocID="{6A91E6C3-3ED7-4F6A-8EF4-7AB62A831501}" presName="accentRepeatNode" presStyleLbl="solidFgAcc1" presStyleIdx="4" presStyleCnt="7" custLinFactNeighborX="10412" custLinFactNeighborY="-40759"/>
      <dgm:spPr/>
    </dgm:pt>
    <dgm:pt modelId="{7699ADB3-4C0C-4DEB-BF5E-C21C80076DD4}" type="pres">
      <dgm:prSet presAssocID="{4B01EF9C-D7D3-4252-B8A5-A6F3A1F1E186}" presName="text_6" presStyleLbl="node1" presStyleIdx="5" presStyleCnt="7" custLinFactY="-300000" custLinFactNeighborX="8" custLinFactNeighborY="-345270">
        <dgm:presLayoutVars>
          <dgm:bulletEnabled val="1"/>
        </dgm:presLayoutVars>
      </dgm:prSet>
      <dgm:spPr/>
    </dgm:pt>
    <dgm:pt modelId="{52ECD278-79D3-45DA-A811-5BFE64B603C1}" type="pres">
      <dgm:prSet presAssocID="{4B01EF9C-D7D3-4252-B8A5-A6F3A1F1E186}" presName="accent_6" presStyleCnt="0"/>
      <dgm:spPr/>
    </dgm:pt>
    <dgm:pt modelId="{2B54B364-905E-402E-B7CC-473974970B4B}" type="pres">
      <dgm:prSet presAssocID="{4B01EF9C-D7D3-4252-B8A5-A6F3A1F1E186}" presName="accentRepeatNode" presStyleLbl="solidFgAcc1" presStyleIdx="5" presStyleCnt="7" custLinFactNeighborX="31609" custLinFactNeighborY="-53913"/>
      <dgm:spPr/>
    </dgm:pt>
    <dgm:pt modelId="{8F9C8E9A-6787-4EEF-897A-4B0F09B56CC1}" type="pres">
      <dgm:prSet presAssocID="{63ED7A21-4860-45BB-9DE2-C7F3E215BC42}" presName="text_7" presStyleLbl="node1" presStyleIdx="6" presStyleCnt="7" custLinFactNeighborX="2071" custLinFactNeighborY="63965">
        <dgm:presLayoutVars>
          <dgm:bulletEnabled val="1"/>
        </dgm:presLayoutVars>
      </dgm:prSet>
      <dgm:spPr/>
    </dgm:pt>
    <dgm:pt modelId="{C3725DC1-39C4-4FF0-8583-817462C537A3}" type="pres">
      <dgm:prSet presAssocID="{63ED7A21-4860-45BB-9DE2-C7F3E215BC42}" presName="accent_7" presStyleCnt="0"/>
      <dgm:spPr/>
    </dgm:pt>
    <dgm:pt modelId="{EC857CF5-D783-4639-B432-37ABDDCFDC9D}" type="pres">
      <dgm:prSet presAssocID="{63ED7A21-4860-45BB-9DE2-C7F3E215BC42}" presName="accentRepeatNode" presStyleLbl="solidFgAcc1" presStyleIdx="6" presStyleCnt="7" custLinFactNeighborX="-11752" custLinFactNeighborY="16887"/>
      <dgm:spPr/>
    </dgm:pt>
  </dgm:ptLst>
  <dgm:cxnLst>
    <dgm:cxn modelId="{3C7E2A1F-C52E-44CE-A7E8-6B19E66F6E64}" type="presOf" srcId="{768814EA-D016-4F7C-A45D-CB2FFCF9B7BF}" destId="{0FE05E47-33E1-4AD5-A3B6-77A48806ECB4}" srcOrd="0" destOrd="0" presId="urn:microsoft.com/office/officeart/2008/layout/VerticalCurvedList"/>
    <dgm:cxn modelId="{66BF4F2E-EB5C-456F-B275-2F0A18675901}" type="presOf" srcId="{3FA1BC73-CC6E-5748-9314-934F6255E1BA}" destId="{F7A618D8-F9E4-489F-AC54-04FA0DD456FF}" srcOrd="0" destOrd="0" presId="urn:microsoft.com/office/officeart/2008/layout/VerticalCurvedList"/>
    <dgm:cxn modelId="{FE4BAF2F-6D4D-49F5-94ED-7BAEC88A02A4}" srcId="{6BA3DD85-3638-5B47-BAE8-26A80A95120F}" destId="{4B01EF9C-D7D3-4252-B8A5-A6F3A1F1E186}" srcOrd="5" destOrd="0" parTransId="{1E417CDD-73D3-4EF1-B99E-2BA763A28609}" sibTransId="{CF535117-CD82-4785-8D92-B5B9588261DF}"/>
    <dgm:cxn modelId="{AA047C30-F1EC-45DD-AE05-121941C4C85F}" srcId="{6BA3DD85-3638-5B47-BAE8-26A80A95120F}" destId="{768814EA-D016-4F7C-A45D-CB2FFCF9B7BF}" srcOrd="3" destOrd="0" parTransId="{1B8C8110-CD0F-41E2-9A5C-71C2E6A27C87}" sibTransId="{F1E79C4F-C994-46BE-8B7F-EBA4411FE828}"/>
    <dgm:cxn modelId="{B5B59460-C2A3-49F8-A31F-9F1CD5D93C9D}" srcId="{6BA3DD85-3638-5B47-BAE8-26A80A95120F}" destId="{6A91E6C3-3ED7-4F6A-8EF4-7AB62A831501}" srcOrd="4" destOrd="0" parTransId="{0C31DAEA-1B13-4DD5-83DA-A7232297B9C8}" sibTransId="{0534BD37-3E74-45EB-B850-44A814392964}"/>
    <dgm:cxn modelId="{63544661-00BE-488E-8858-D3EF4B6BE3C1}" srcId="{6BA3DD85-3638-5B47-BAE8-26A80A95120F}" destId="{190CE039-C626-42E5-88C2-80B73DD9CF3F}" srcOrd="11" destOrd="0" parTransId="{26A5E3D1-CD50-432B-B226-14D0E672BCD6}" sibTransId="{045F5FC3-4FCE-4B3A-861D-93A7C3D74843}"/>
    <dgm:cxn modelId="{E862F349-D69A-447D-8D97-98DEE4E03AE6}" type="presOf" srcId="{83F15206-046C-4CE3-9578-E894090C9922}" destId="{7A9084D7-6251-47E5-B654-C9B0483DFEF6}" srcOrd="0" destOrd="0" presId="urn:microsoft.com/office/officeart/2008/layout/VerticalCurvedList"/>
    <dgm:cxn modelId="{AE1DE95A-9B02-429B-A0D6-34004D6E1ABF}" type="presOf" srcId="{22C79567-CEF9-6B44-A09E-1E3792096DA1}" destId="{A60A4D88-D88D-694F-B2D5-EE3F1FC6D6B4}" srcOrd="0" destOrd="0" presId="urn:microsoft.com/office/officeart/2008/layout/VerticalCurvedList"/>
    <dgm:cxn modelId="{0AF79D87-8AC0-A343-892B-0A5ABFF2D7E9}" srcId="{6BA3DD85-3638-5B47-BAE8-26A80A95120F}" destId="{3FA1BC73-CC6E-5748-9314-934F6255E1BA}" srcOrd="0" destOrd="0" parTransId="{438E2F75-C828-1C4A-BB74-767E9A976E9D}" sibTransId="{22C79567-CEF9-6B44-A09E-1E3792096DA1}"/>
    <dgm:cxn modelId="{FABF0194-0545-43CE-BE8C-26D3B1F04C04}" type="presOf" srcId="{8D0F86F6-BB87-41EB-9837-99D13143A06C}" destId="{4B713338-00A8-4627-B6C7-30A94F56B12C}" srcOrd="0" destOrd="0" presId="urn:microsoft.com/office/officeart/2008/layout/VerticalCurvedList"/>
    <dgm:cxn modelId="{56C7AC95-FCAC-4F0C-863E-5D92973032EC}" srcId="{6BA3DD85-3638-5B47-BAE8-26A80A95120F}" destId="{63ED7A21-4860-45BB-9DE2-C7F3E215BC42}" srcOrd="6" destOrd="0" parTransId="{28D8D368-8E46-4860-B79D-4E0954BD9900}" sibTransId="{8F2D664A-4313-4823-BE97-03F00872170D}"/>
    <dgm:cxn modelId="{1B6724A0-B564-4EA7-9CD3-492FD3F0C4A7}" srcId="{6BA3DD85-3638-5B47-BAE8-26A80A95120F}" destId="{D7395C0D-2415-4C49-8437-5DF59DA04C4F}" srcOrd="9" destOrd="0" parTransId="{DA4EA5CE-9F2B-4DA7-BD7D-2C10D968418A}" sibTransId="{A31983D6-7DAF-4E4B-A5AA-162F5CD81961}"/>
    <dgm:cxn modelId="{3D6607A6-2237-40E8-8121-45A600EC03ED}" type="presOf" srcId="{6A91E6C3-3ED7-4F6A-8EF4-7AB62A831501}" destId="{EDF42D3A-A5B8-44DD-A3D9-174FEB65E2FE}" srcOrd="0" destOrd="0" presId="urn:microsoft.com/office/officeart/2008/layout/VerticalCurvedList"/>
    <dgm:cxn modelId="{EDBC61A8-7B27-4FB2-B0C9-AC99C1D12165}" type="presOf" srcId="{4B01EF9C-D7D3-4252-B8A5-A6F3A1F1E186}" destId="{7699ADB3-4C0C-4DEB-BF5E-C21C80076DD4}" srcOrd="0" destOrd="0" presId="urn:microsoft.com/office/officeart/2008/layout/VerticalCurvedList"/>
    <dgm:cxn modelId="{208E85AE-72A8-49D3-A807-B3D006373906}" srcId="{6BA3DD85-3638-5B47-BAE8-26A80A95120F}" destId="{71C3A428-B39A-456B-AB7E-3EF873EBFC32}" srcOrd="8" destOrd="0" parTransId="{D1607681-33A4-48C9-B8AC-32457771B258}" sibTransId="{FE4D40C8-6F9F-4861-8F11-6C22B80E38C4}"/>
    <dgm:cxn modelId="{201A6EBE-EEA0-4A4E-9B06-108098D42921}" srcId="{6BA3DD85-3638-5B47-BAE8-26A80A95120F}" destId="{2BE62DBB-33AF-4733-8623-CBB8276C6DE4}" srcOrd="10" destOrd="0" parTransId="{CDAA9881-ACF7-45C1-A0B0-E152C63F04DD}" sibTransId="{65BD27C6-0109-416B-B601-B314FDCD0096}"/>
    <dgm:cxn modelId="{480B04CB-183C-4ECF-A407-D972B160CF2C}" srcId="{6BA3DD85-3638-5B47-BAE8-26A80A95120F}" destId="{184E44E2-0635-437F-A249-FB841B777FCC}" srcOrd="7" destOrd="0" parTransId="{A3EA2876-2125-47C7-945D-A82A0C69E55D}" sibTransId="{06329802-828E-4995-A459-76D25F8F3956}"/>
    <dgm:cxn modelId="{B67349CC-D5BB-45BF-B36E-3FAAB888E7BA}" srcId="{6BA3DD85-3638-5B47-BAE8-26A80A95120F}" destId="{83F15206-046C-4CE3-9578-E894090C9922}" srcOrd="2" destOrd="0" parTransId="{6D03B254-5994-49DF-9BEC-F98D07460392}" sibTransId="{35291349-ECDA-42B2-BED8-99D3C2592415}"/>
    <dgm:cxn modelId="{D88C98D2-D78C-47A0-B43F-62BF35C38453}" type="presOf" srcId="{63ED7A21-4860-45BB-9DE2-C7F3E215BC42}" destId="{8F9C8E9A-6787-4EEF-897A-4B0F09B56CC1}" srcOrd="0" destOrd="0" presId="urn:microsoft.com/office/officeart/2008/layout/VerticalCurvedList"/>
    <dgm:cxn modelId="{87BE8BD3-9054-0745-B704-3BC8F0CC3C6B}" type="presOf" srcId="{6BA3DD85-3638-5B47-BAE8-26A80A95120F}" destId="{06EEEBE4-904D-9943-BECF-C57ED9FC19C2}" srcOrd="0" destOrd="0" presId="urn:microsoft.com/office/officeart/2008/layout/VerticalCurvedList"/>
    <dgm:cxn modelId="{07A309FA-6AE3-4B63-AF78-D7429A4CD78B}" srcId="{6BA3DD85-3638-5B47-BAE8-26A80A95120F}" destId="{8D0F86F6-BB87-41EB-9837-99D13143A06C}" srcOrd="1" destOrd="0" parTransId="{7C87E924-1DE4-43E9-B605-198930DF39C1}" sibTransId="{26B74C4A-8DC3-4B60-8EDD-CEA6D6006C03}"/>
    <dgm:cxn modelId="{82709A7F-F405-BC48-A9D0-BBFA830A5F55}" type="presParOf" srcId="{06EEEBE4-904D-9943-BECF-C57ED9FC19C2}" destId="{A5654928-DA0E-8444-A32B-8123C700BA02}" srcOrd="0" destOrd="0" presId="urn:microsoft.com/office/officeart/2008/layout/VerticalCurvedList"/>
    <dgm:cxn modelId="{E982CDA2-0082-C342-B82B-BE18104F320C}" type="presParOf" srcId="{A5654928-DA0E-8444-A32B-8123C700BA02}" destId="{ED29BBC4-E69F-0F43-85C9-484B1BE28AF2}" srcOrd="0" destOrd="0" presId="urn:microsoft.com/office/officeart/2008/layout/VerticalCurvedList"/>
    <dgm:cxn modelId="{33CEDD1A-F64C-774A-A82B-0B52DA5A1FE7}" type="presParOf" srcId="{ED29BBC4-E69F-0F43-85C9-484B1BE28AF2}" destId="{7A6A955D-2A2A-E340-9BD9-0A425F7A2088}" srcOrd="0" destOrd="0" presId="urn:microsoft.com/office/officeart/2008/layout/VerticalCurvedList"/>
    <dgm:cxn modelId="{A2B199EB-43FF-E444-B523-9FCCF9209102}" type="presParOf" srcId="{ED29BBC4-E69F-0F43-85C9-484B1BE28AF2}" destId="{A60A4D88-D88D-694F-B2D5-EE3F1FC6D6B4}" srcOrd="1" destOrd="0" presId="urn:microsoft.com/office/officeart/2008/layout/VerticalCurvedList"/>
    <dgm:cxn modelId="{38EAE87A-B22C-344C-9802-666C90C166E5}" type="presParOf" srcId="{ED29BBC4-E69F-0F43-85C9-484B1BE28AF2}" destId="{517363E1-37AE-5849-8FF4-8F22AADBF2EC}" srcOrd="2" destOrd="0" presId="urn:microsoft.com/office/officeart/2008/layout/VerticalCurvedList"/>
    <dgm:cxn modelId="{A516C490-59F2-8E45-8865-7B71B2E20B6F}" type="presParOf" srcId="{ED29BBC4-E69F-0F43-85C9-484B1BE28AF2}" destId="{7E695A77-8BA8-E746-9FDE-863F2DEE319E}" srcOrd="3" destOrd="0" presId="urn:microsoft.com/office/officeart/2008/layout/VerticalCurvedList"/>
    <dgm:cxn modelId="{9C27B8FB-9362-4872-8779-3D0021D85440}" type="presParOf" srcId="{A5654928-DA0E-8444-A32B-8123C700BA02}" destId="{F7A618D8-F9E4-489F-AC54-04FA0DD456FF}" srcOrd="1" destOrd="0" presId="urn:microsoft.com/office/officeart/2008/layout/VerticalCurvedList"/>
    <dgm:cxn modelId="{CF534085-AF8C-435B-958F-FF7529217D73}" type="presParOf" srcId="{A5654928-DA0E-8444-A32B-8123C700BA02}" destId="{F9A112A8-639A-4C91-B263-1BE7F0E4EA45}" srcOrd="2" destOrd="0" presId="urn:microsoft.com/office/officeart/2008/layout/VerticalCurvedList"/>
    <dgm:cxn modelId="{BFD301B0-3F25-4AAC-834E-F5933DD08D4F}" type="presParOf" srcId="{F9A112A8-639A-4C91-B263-1BE7F0E4EA45}" destId="{78F7FE3E-DBBA-2C48-9314-0B283824FFC7}" srcOrd="0" destOrd="0" presId="urn:microsoft.com/office/officeart/2008/layout/VerticalCurvedList"/>
    <dgm:cxn modelId="{C6168633-E31F-42A3-9DA6-A44DDACD9A9E}" type="presParOf" srcId="{A5654928-DA0E-8444-A32B-8123C700BA02}" destId="{4B713338-00A8-4627-B6C7-30A94F56B12C}" srcOrd="3" destOrd="0" presId="urn:microsoft.com/office/officeart/2008/layout/VerticalCurvedList"/>
    <dgm:cxn modelId="{1CB4B5F1-6EF5-443A-89BE-C313E6BBA883}" type="presParOf" srcId="{A5654928-DA0E-8444-A32B-8123C700BA02}" destId="{C8345DD2-C6C9-4995-B807-06FCCCA0BFF9}" srcOrd="4" destOrd="0" presId="urn:microsoft.com/office/officeart/2008/layout/VerticalCurvedList"/>
    <dgm:cxn modelId="{F928CA1F-81CE-46FB-B241-C4987857276A}" type="presParOf" srcId="{C8345DD2-C6C9-4995-B807-06FCCCA0BFF9}" destId="{212444D5-B227-40F1-BD05-3808510EC655}" srcOrd="0" destOrd="0" presId="urn:microsoft.com/office/officeart/2008/layout/VerticalCurvedList"/>
    <dgm:cxn modelId="{C4F60787-8CFE-4BA9-B2BB-A35565B90B28}" type="presParOf" srcId="{A5654928-DA0E-8444-A32B-8123C700BA02}" destId="{7A9084D7-6251-47E5-B654-C9B0483DFEF6}" srcOrd="5" destOrd="0" presId="urn:microsoft.com/office/officeart/2008/layout/VerticalCurvedList"/>
    <dgm:cxn modelId="{5B7C4D42-22FE-4F2C-A434-8D7390C83ECE}" type="presParOf" srcId="{A5654928-DA0E-8444-A32B-8123C700BA02}" destId="{7CC988DD-885D-40B6-A814-23E33B7BFB1B}" srcOrd="6" destOrd="0" presId="urn:microsoft.com/office/officeart/2008/layout/VerticalCurvedList"/>
    <dgm:cxn modelId="{C4182BDB-E57D-4BBF-9973-D10073D0463A}" type="presParOf" srcId="{7CC988DD-885D-40B6-A814-23E33B7BFB1B}" destId="{933484E0-2D09-4DF7-AE02-5CFDCAF6DD0D}" srcOrd="0" destOrd="0" presId="urn:microsoft.com/office/officeart/2008/layout/VerticalCurvedList"/>
    <dgm:cxn modelId="{47879F0E-88A7-4790-9821-3FCF462D2172}" type="presParOf" srcId="{A5654928-DA0E-8444-A32B-8123C700BA02}" destId="{0FE05E47-33E1-4AD5-A3B6-77A48806ECB4}" srcOrd="7" destOrd="0" presId="urn:microsoft.com/office/officeart/2008/layout/VerticalCurvedList"/>
    <dgm:cxn modelId="{74D71975-FC34-4813-B245-21D44785FEAB}" type="presParOf" srcId="{A5654928-DA0E-8444-A32B-8123C700BA02}" destId="{8CCFBB11-766E-44A7-9EA2-1DDE68026F2E}" srcOrd="8" destOrd="0" presId="urn:microsoft.com/office/officeart/2008/layout/VerticalCurvedList"/>
    <dgm:cxn modelId="{8DC8B865-DF71-42E1-97FB-7F0FA04111F5}" type="presParOf" srcId="{8CCFBB11-766E-44A7-9EA2-1DDE68026F2E}" destId="{3D36D2C9-3304-4ECB-8AF5-871E925CA147}" srcOrd="0" destOrd="0" presId="urn:microsoft.com/office/officeart/2008/layout/VerticalCurvedList"/>
    <dgm:cxn modelId="{4E600FB5-2262-421F-960C-070759953679}" type="presParOf" srcId="{A5654928-DA0E-8444-A32B-8123C700BA02}" destId="{EDF42D3A-A5B8-44DD-A3D9-174FEB65E2FE}" srcOrd="9" destOrd="0" presId="urn:microsoft.com/office/officeart/2008/layout/VerticalCurvedList"/>
    <dgm:cxn modelId="{11D97374-D0DA-4A37-9683-24520BBFF30A}" type="presParOf" srcId="{A5654928-DA0E-8444-A32B-8123C700BA02}" destId="{E9C4AE0E-8787-4B20-B991-39C246BAEF77}" srcOrd="10" destOrd="0" presId="urn:microsoft.com/office/officeart/2008/layout/VerticalCurvedList"/>
    <dgm:cxn modelId="{6AFA2CAA-0A86-4D40-9A85-9A05FEF1EF14}" type="presParOf" srcId="{E9C4AE0E-8787-4B20-B991-39C246BAEF77}" destId="{15E3BACA-84C4-4CD1-99B1-F63541BA1D82}" srcOrd="0" destOrd="0" presId="urn:microsoft.com/office/officeart/2008/layout/VerticalCurvedList"/>
    <dgm:cxn modelId="{3813D867-67A7-4AD1-AB8B-B47C5F2BAC80}" type="presParOf" srcId="{A5654928-DA0E-8444-A32B-8123C700BA02}" destId="{7699ADB3-4C0C-4DEB-BF5E-C21C80076DD4}" srcOrd="11" destOrd="0" presId="urn:microsoft.com/office/officeart/2008/layout/VerticalCurvedList"/>
    <dgm:cxn modelId="{4BB182DE-EA12-4E6E-88E9-8D8028EC3796}" type="presParOf" srcId="{A5654928-DA0E-8444-A32B-8123C700BA02}" destId="{52ECD278-79D3-45DA-A811-5BFE64B603C1}" srcOrd="12" destOrd="0" presId="urn:microsoft.com/office/officeart/2008/layout/VerticalCurvedList"/>
    <dgm:cxn modelId="{C2E04F42-E8F7-494E-A9D6-C2EE7A4E4E62}" type="presParOf" srcId="{52ECD278-79D3-45DA-A811-5BFE64B603C1}" destId="{2B54B364-905E-402E-B7CC-473974970B4B}" srcOrd="0" destOrd="0" presId="urn:microsoft.com/office/officeart/2008/layout/VerticalCurvedList"/>
    <dgm:cxn modelId="{900DDC7A-57D2-41F1-8CD0-2A39C6B5F079}" type="presParOf" srcId="{A5654928-DA0E-8444-A32B-8123C700BA02}" destId="{8F9C8E9A-6787-4EEF-897A-4B0F09B56CC1}" srcOrd="13" destOrd="0" presId="urn:microsoft.com/office/officeart/2008/layout/VerticalCurvedList"/>
    <dgm:cxn modelId="{8A896337-33DC-4774-9F73-A5E423BEDC3B}" type="presParOf" srcId="{A5654928-DA0E-8444-A32B-8123C700BA02}" destId="{C3725DC1-39C4-4FF0-8583-817462C537A3}" srcOrd="14" destOrd="0" presId="urn:microsoft.com/office/officeart/2008/layout/VerticalCurvedList"/>
    <dgm:cxn modelId="{6EC63A42-2B22-4640-ACFE-BBF2F9FBFF9B}" type="presParOf" srcId="{C3725DC1-39C4-4FF0-8583-817462C537A3}" destId="{EC857CF5-D783-4639-B432-37ABDDCFDC9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2D0C77-04B4-4A49-88E9-E031C5A68B75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EF434BD-2B0B-4663-A21F-8E8E52862A9B}">
      <dgm:prSet/>
      <dgm:spPr/>
      <dgm:t>
        <a:bodyPr/>
        <a:lstStyle/>
        <a:p>
          <a:pPr algn="ctr"/>
          <a:r>
            <a: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DIGITALISATION OF AEAS</a:t>
          </a:r>
          <a:endParaRPr lang="en-US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A6445C-941C-45CC-A4E4-E4B1BB4B7545}" type="parTrans" cxnId="{609DA2B4-E2A2-47D2-BB1F-F34D286475A2}">
      <dgm:prSet/>
      <dgm:spPr/>
      <dgm:t>
        <a:bodyPr/>
        <a:lstStyle/>
        <a:p>
          <a:endParaRPr lang="LID4096"/>
        </a:p>
      </dgm:t>
    </dgm:pt>
    <dgm:pt modelId="{7E6A7A5A-2009-40D7-83E7-C23346C31A49}" type="sibTrans" cxnId="{609DA2B4-E2A2-47D2-BB1F-F34D286475A2}">
      <dgm:prSet/>
      <dgm:spPr/>
      <dgm:t>
        <a:bodyPr/>
        <a:lstStyle/>
        <a:p>
          <a:endParaRPr lang="LID4096"/>
        </a:p>
      </dgm:t>
    </dgm:pt>
    <dgm:pt modelId="{D6302584-9E33-6542-98A5-7AB716140B9D}" type="pres">
      <dgm:prSet presAssocID="{362D0C77-04B4-4A49-88E9-E031C5A68B75}" presName="linear" presStyleCnt="0">
        <dgm:presLayoutVars>
          <dgm:animLvl val="lvl"/>
          <dgm:resizeHandles val="exact"/>
        </dgm:presLayoutVars>
      </dgm:prSet>
      <dgm:spPr/>
    </dgm:pt>
    <dgm:pt modelId="{636CFCE4-A4A5-4F30-A029-FA37179F84B6}" type="pres">
      <dgm:prSet presAssocID="{2EF434BD-2B0B-4663-A21F-8E8E52862A9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CA2D907-182D-4FA6-AF27-3A069C51D687}" type="presOf" srcId="{2EF434BD-2B0B-4663-A21F-8E8E52862A9B}" destId="{636CFCE4-A4A5-4F30-A029-FA37179F84B6}" srcOrd="0" destOrd="0" presId="urn:microsoft.com/office/officeart/2005/8/layout/vList2"/>
    <dgm:cxn modelId="{ED5E7259-91B3-5945-BBA2-7F5832B75A0F}" type="presOf" srcId="{362D0C77-04B4-4A49-88E9-E031C5A68B75}" destId="{D6302584-9E33-6542-98A5-7AB716140B9D}" srcOrd="0" destOrd="0" presId="urn:microsoft.com/office/officeart/2005/8/layout/vList2"/>
    <dgm:cxn modelId="{609DA2B4-E2A2-47D2-BB1F-F34D286475A2}" srcId="{362D0C77-04B4-4A49-88E9-E031C5A68B75}" destId="{2EF434BD-2B0B-4663-A21F-8E8E52862A9B}" srcOrd="0" destOrd="0" parTransId="{A2A6445C-941C-45CC-A4E4-E4B1BB4B7545}" sibTransId="{7E6A7A5A-2009-40D7-83E7-C23346C31A49}"/>
    <dgm:cxn modelId="{10F1C8EC-3971-4DF7-90F3-7ACA7F694A1E}" type="presParOf" srcId="{D6302584-9E33-6542-98A5-7AB716140B9D}" destId="{636CFCE4-A4A5-4F30-A029-FA37179F84B6}" srcOrd="0" destOrd="0" presId="urn:microsoft.com/office/officeart/2005/8/layout/vList2"/>
  </dgm:cxnLst>
  <dgm:bg>
    <a:solidFill>
      <a:srgbClr val="00642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AC5299-AF65-9B45-B353-5216D0AFE555}" type="doc">
      <dgm:prSet loTypeId="urn:microsoft.com/office/officeart/2005/8/layout/vProcess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1C014F80-48D5-DC4C-ACDC-D9797B3A9D0B}" type="pres">
      <dgm:prSet presAssocID="{80AC5299-AF65-9B45-B353-5216D0AFE555}" presName="outerComposite" presStyleCnt="0">
        <dgm:presLayoutVars>
          <dgm:chMax val="5"/>
          <dgm:dir/>
          <dgm:resizeHandles val="exact"/>
        </dgm:presLayoutVars>
      </dgm:prSet>
      <dgm:spPr/>
    </dgm:pt>
    <dgm:pt modelId="{206DE7CA-9CD5-8248-B9C9-AF0FF5D3AAAB}" type="pres">
      <dgm:prSet presAssocID="{80AC5299-AF65-9B45-B353-5216D0AFE555}" presName="dummyMaxCanvas" presStyleCnt="0">
        <dgm:presLayoutVars/>
      </dgm:prSet>
      <dgm:spPr/>
    </dgm:pt>
  </dgm:ptLst>
  <dgm:cxnLst>
    <dgm:cxn modelId="{66DDC560-54BC-F34D-8F76-6DA31F0E89C2}" type="presOf" srcId="{80AC5299-AF65-9B45-B353-5216D0AFE555}" destId="{1C014F80-48D5-DC4C-ACDC-D9797B3A9D0B}" srcOrd="0" destOrd="0" presId="urn:microsoft.com/office/officeart/2005/8/layout/vProcess5"/>
    <dgm:cxn modelId="{A68498C7-08C1-AA4C-8CDE-9C59E5A03766}" type="presParOf" srcId="{1C014F80-48D5-DC4C-ACDC-D9797B3A9D0B}" destId="{206DE7CA-9CD5-8248-B9C9-AF0FF5D3AAAB}" srcOrd="0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AC5299-AF65-9B45-B353-5216D0AFE555}" type="doc">
      <dgm:prSet loTypeId="urn:microsoft.com/office/officeart/2005/8/layout/vProcess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582AC143-CE37-604E-ABE3-A76AE397DDE8}">
      <dgm:prSet custT="1"/>
      <dgm:spPr/>
      <dgm:t>
        <a:bodyPr/>
        <a:lstStyle/>
        <a:p>
          <a:r>
            <a:rPr lang="en-Z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Framework:  Some initial Focus areas</a:t>
          </a:r>
        </a:p>
      </dgm:t>
    </dgm:pt>
    <dgm:pt modelId="{F945613C-ED87-3C49-AAC4-293CC38D6A06}" type="parTrans" cxnId="{4FF7C601-94B3-954F-806F-DC0897FD82AC}">
      <dgm:prSet/>
      <dgm:spPr/>
      <dgm:t>
        <a:bodyPr/>
        <a:lstStyle/>
        <a:p>
          <a:endParaRPr lang="en-GB"/>
        </a:p>
      </dgm:t>
    </dgm:pt>
    <dgm:pt modelId="{DCE019AB-C024-A045-80E2-35B93694EAD6}" type="sibTrans" cxnId="{4FF7C601-94B3-954F-806F-DC0897FD82AC}">
      <dgm:prSet/>
      <dgm:spPr/>
      <dgm:t>
        <a:bodyPr/>
        <a:lstStyle/>
        <a:p>
          <a:endParaRPr lang="en-GB"/>
        </a:p>
      </dgm:t>
    </dgm:pt>
    <dgm:pt modelId="{3CB36313-946D-4492-9974-B11F362A3CA5}">
      <dgm:prSet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Policy </a:t>
          </a:r>
          <a:r>
            <a:rPr lang="en-US" sz="2400" b="1">
              <a:latin typeface="Times New Roman" panose="02020603050405020304" pitchFamily="18" charset="0"/>
              <a:cs typeface="Times New Roman" panose="02020603050405020304" pitchFamily="18" charset="0"/>
            </a:rPr>
            <a:t>and Institutions</a:t>
          </a:r>
          <a:endParaRPr lang="en-ZA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264817-C97A-4274-8A97-F4EB935CEFEC}" type="parTrans" cxnId="{ABD3E2F1-B991-4511-B465-DEDBDFB2489A}">
      <dgm:prSet/>
      <dgm:spPr/>
      <dgm:t>
        <a:bodyPr/>
        <a:lstStyle/>
        <a:p>
          <a:endParaRPr lang="en-UG"/>
        </a:p>
      </dgm:t>
    </dgm:pt>
    <dgm:pt modelId="{D48317A0-1B3E-4717-AEEC-B3985078BD3C}" type="sibTrans" cxnId="{ABD3E2F1-B991-4511-B465-DEDBDFB2489A}">
      <dgm:prSet/>
      <dgm:spPr/>
      <dgm:t>
        <a:bodyPr/>
        <a:lstStyle/>
        <a:p>
          <a:endParaRPr lang="en-UG"/>
        </a:p>
      </dgm:t>
    </dgm:pt>
    <dgm:pt modelId="{1415632E-023C-45F4-9C72-EC4540BBD2BA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and stimulate  Demand side  </a:t>
          </a:r>
          <a:endParaRPr lang="en-Z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47E6F6-2719-4958-9331-71C1A9AD0E49}" type="parTrans" cxnId="{F46CF7C2-4381-4489-ACA5-44E84823E18A}">
      <dgm:prSet/>
      <dgm:spPr/>
      <dgm:t>
        <a:bodyPr/>
        <a:lstStyle/>
        <a:p>
          <a:endParaRPr lang="en-UG"/>
        </a:p>
      </dgm:t>
    </dgm:pt>
    <dgm:pt modelId="{C06B05CA-7417-44AD-A24C-936FDB2B2E4F}" type="sibTrans" cxnId="{F46CF7C2-4381-4489-ACA5-44E84823E18A}">
      <dgm:prSet/>
      <dgm:spPr/>
      <dgm:t>
        <a:bodyPr/>
        <a:lstStyle/>
        <a:p>
          <a:endParaRPr lang="en-UG"/>
        </a:p>
      </dgm:t>
    </dgm:pt>
    <dgm:pt modelId="{564BCB63-91B9-49EC-8CA3-ED2396D13479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Develop physical and virtual platforms (marketplace) where supply meets demand (Fig 1)</a:t>
          </a:r>
          <a:endParaRPr lang="en-Z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4985FC-910F-4BA9-B50E-1D2B8CAE9538}" type="parTrans" cxnId="{5059B1CC-43C6-4537-8DC3-B7462BF2D52E}">
      <dgm:prSet/>
      <dgm:spPr/>
      <dgm:t>
        <a:bodyPr/>
        <a:lstStyle/>
        <a:p>
          <a:endParaRPr lang="en-UG"/>
        </a:p>
      </dgm:t>
    </dgm:pt>
    <dgm:pt modelId="{169FA089-4D3B-448A-B8A4-F53D59CA3D80}" type="sibTrans" cxnId="{5059B1CC-43C6-4537-8DC3-B7462BF2D52E}">
      <dgm:prSet/>
      <dgm:spPr/>
      <dgm:t>
        <a:bodyPr/>
        <a:lstStyle/>
        <a:p>
          <a:endParaRPr lang="en-UG"/>
        </a:p>
      </dgm:t>
    </dgm:pt>
    <dgm:pt modelId="{B21849D3-CD12-43C8-BE6B-C5D654BE05EE}">
      <dgm:prSet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Supply  side of technologies, innovations – capacities, skills , knowledge </a:t>
          </a:r>
          <a:endParaRPr lang="en-Z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B01FCB-E732-4B4A-AF62-657B6EB8B61D}" type="parTrans" cxnId="{4BBDB33E-F453-4E57-B8CC-ED652BA74A37}">
      <dgm:prSet/>
      <dgm:spPr/>
      <dgm:t>
        <a:bodyPr/>
        <a:lstStyle/>
        <a:p>
          <a:endParaRPr lang="LID4096"/>
        </a:p>
      </dgm:t>
    </dgm:pt>
    <dgm:pt modelId="{1E71A94A-F5B2-4B82-86E3-5482D3914C53}" type="sibTrans" cxnId="{4BBDB33E-F453-4E57-B8CC-ED652BA74A37}">
      <dgm:prSet/>
      <dgm:spPr/>
      <dgm:t>
        <a:bodyPr/>
        <a:lstStyle/>
        <a:p>
          <a:endParaRPr lang="LID4096"/>
        </a:p>
      </dgm:t>
    </dgm:pt>
    <dgm:pt modelId="{1C014F80-48D5-DC4C-ACDC-D9797B3A9D0B}" type="pres">
      <dgm:prSet presAssocID="{80AC5299-AF65-9B45-B353-5216D0AFE555}" presName="outerComposite" presStyleCnt="0">
        <dgm:presLayoutVars>
          <dgm:chMax val="5"/>
          <dgm:dir/>
          <dgm:resizeHandles val="exact"/>
        </dgm:presLayoutVars>
      </dgm:prSet>
      <dgm:spPr/>
    </dgm:pt>
    <dgm:pt modelId="{206DE7CA-9CD5-8248-B9C9-AF0FF5D3AAAB}" type="pres">
      <dgm:prSet presAssocID="{80AC5299-AF65-9B45-B353-5216D0AFE555}" presName="dummyMaxCanvas" presStyleCnt="0">
        <dgm:presLayoutVars/>
      </dgm:prSet>
      <dgm:spPr/>
    </dgm:pt>
    <dgm:pt modelId="{A37CB710-7192-4BCC-8231-7A17C074F408}" type="pres">
      <dgm:prSet presAssocID="{80AC5299-AF65-9B45-B353-5216D0AFE555}" presName="FiveNodes_1" presStyleLbl="node1" presStyleIdx="0" presStyleCnt="5">
        <dgm:presLayoutVars>
          <dgm:bulletEnabled val="1"/>
        </dgm:presLayoutVars>
      </dgm:prSet>
      <dgm:spPr/>
    </dgm:pt>
    <dgm:pt modelId="{22778BB6-8D06-4D30-97BA-D7C2B57804FC}" type="pres">
      <dgm:prSet presAssocID="{80AC5299-AF65-9B45-B353-5216D0AFE555}" presName="FiveNodes_2" presStyleLbl="node1" presStyleIdx="1" presStyleCnt="5">
        <dgm:presLayoutVars>
          <dgm:bulletEnabled val="1"/>
        </dgm:presLayoutVars>
      </dgm:prSet>
      <dgm:spPr/>
    </dgm:pt>
    <dgm:pt modelId="{BA79EB00-B0CA-4CBC-B029-DF9F5472D0BB}" type="pres">
      <dgm:prSet presAssocID="{80AC5299-AF65-9B45-B353-5216D0AFE555}" presName="FiveNodes_3" presStyleLbl="node1" presStyleIdx="2" presStyleCnt="5">
        <dgm:presLayoutVars>
          <dgm:bulletEnabled val="1"/>
        </dgm:presLayoutVars>
      </dgm:prSet>
      <dgm:spPr/>
    </dgm:pt>
    <dgm:pt modelId="{EC04476E-7BAC-4CCA-A634-6A040373DE05}" type="pres">
      <dgm:prSet presAssocID="{80AC5299-AF65-9B45-B353-5216D0AFE555}" presName="FiveNodes_4" presStyleLbl="node1" presStyleIdx="3" presStyleCnt="5">
        <dgm:presLayoutVars>
          <dgm:bulletEnabled val="1"/>
        </dgm:presLayoutVars>
      </dgm:prSet>
      <dgm:spPr/>
    </dgm:pt>
    <dgm:pt modelId="{8227B47A-200D-4E44-89BC-015F1A0B814D}" type="pres">
      <dgm:prSet presAssocID="{80AC5299-AF65-9B45-B353-5216D0AFE555}" presName="FiveNodes_5" presStyleLbl="node1" presStyleIdx="4" presStyleCnt="5">
        <dgm:presLayoutVars>
          <dgm:bulletEnabled val="1"/>
        </dgm:presLayoutVars>
      </dgm:prSet>
      <dgm:spPr/>
    </dgm:pt>
    <dgm:pt modelId="{88A1132F-0659-4895-9DC9-1E21CF1140E6}" type="pres">
      <dgm:prSet presAssocID="{80AC5299-AF65-9B45-B353-5216D0AFE555}" presName="FiveConn_1-2" presStyleLbl="fgAccFollowNode1" presStyleIdx="0" presStyleCnt="4">
        <dgm:presLayoutVars>
          <dgm:bulletEnabled val="1"/>
        </dgm:presLayoutVars>
      </dgm:prSet>
      <dgm:spPr/>
    </dgm:pt>
    <dgm:pt modelId="{00E0EE5C-0BE7-407E-B91B-F23D5195A2C9}" type="pres">
      <dgm:prSet presAssocID="{80AC5299-AF65-9B45-B353-5216D0AFE555}" presName="FiveConn_2-3" presStyleLbl="fgAccFollowNode1" presStyleIdx="1" presStyleCnt="4">
        <dgm:presLayoutVars>
          <dgm:bulletEnabled val="1"/>
        </dgm:presLayoutVars>
      </dgm:prSet>
      <dgm:spPr/>
    </dgm:pt>
    <dgm:pt modelId="{FB9E6128-7841-446E-AB85-140E90A0CDE6}" type="pres">
      <dgm:prSet presAssocID="{80AC5299-AF65-9B45-B353-5216D0AFE555}" presName="FiveConn_3-4" presStyleLbl="fgAccFollowNode1" presStyleIdx="2" presStyleCnt="4">
        <dgm:presLayoutVars>
          <dgm:bulletEnabled val="1"/>
        </dgm:presLayoutVars>
      </dgm:prSet>
      <dgm:spPr/>
    </dgm:pt>
    <dgm:pt modelId="{EF2F5878-8122-446A-AACF-0B5C7FB32250}" type="pres">
      <dgm:prSet presAssocID="{80AC5299-AF65-9B45-B353-5216D0AFE555}" presName="FiveConn_4-5" presStyleLbl="fgAccFollowNode1" presStyleIdx="3" presStyleCnt="4">
        <dgm:presLayoutVars>
          <dgm:bulletEnabled val="1"/>
        </dgm:presLayoutVars>
      </dgm:prSet>
      <dgm:spPr/>
    </dgm:pt>
    <dgm:pt modelId="{188F9211-44E7-43E6-A2B7-E47D5C10B142}" type="pres">
      <dgm:prSet presAssocID="{80AC5299-AF65-9B45-B353-5216D0AFE555}" presName="FiveNodes_1_text" presStyleLbl="node1" presStyleIdx="4" presStyleCnt="5">
        <dgm:presLayoutVars>
          <dgm:bulletEnabled val="1"/>
        </dgm:presLayoutVars>
      </dgm:prSet>
      <dgm:spPr/>
    </dgm:pt>
    <dgm:pt modelId="{F310F569-E9E0-4EBD-8319-730334CBDFF7}" type="pres">
      <dgm:prSet presAssocID="{80AC5299-AF65-9B45-B353-5216D0AFE555}" presName="FiveNodes_2_text" presStyleLbl="node1" presStyleIdx="4" presStyleCnt="5">
        <dgm:presLayoutVars>
          <dgm:bulletEnabled val="1"/>
        </dgm:presLayoutVars>
      </dgm:prSet>
      <dgm:spPr/>
    </dgm:pt>
    <dgm:pt modelId="{8FB30BE3-56D1-4068-ACE9-FF701DDCED98}" type="pres">
      <dgm:prSet presAssocID="{80AC5299-AF65-9B45-B353-5216D0AFE555}" presName="FiveNodes_3_text" presStyleLbl="node1" presStyleIdx="4" presStyleCnt="5">
        <dgm:presLayoutVars>
          <dgm:bulletEnabled val="1"/>
        </dgm:presLayoutVars>
      </dgm:prSet>
      <dgm:spPr/>
    </dgm:pt>
    <dgm:pt modelId="{BB1B3FE7-BAAA-40B0-8B4B-C83AF954CAAE}" type="pres">
      <dgm:prSet presAssocID="{80AC5299-AF65-9B45-B353-5216D0AFE555}" presName="FiveNodes_4_text" presStyleLbl="node1" presStyleIdx="4" presStyleCnt="5">
        <dgm:presLayoutVars>
          <dgm:bulletEnabled val="1"/>
        </dgm:presLayoutVars>
      </dgm:prSet>
      <dgm:spPr/>
    </dgm:pt>
    <dgm:pt modelId="{97199CCF-A72E-4B0B-A138-0ACD01C387B1}" type="pres">
      <dgm:prSet presAssocID="{80AC5299-AF65-9B45-B353-5216D0AFE555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FF7C601-94B3-954F-806F-DC0897FD82AC}" srcId="{80AC5299-AF65-9B45-B353-5216D0AFE555}" destId="{582AC143-CE37-604E-ABE3-A76AE397DDE8}" srcOrd="0" destOrd="0" parTransId="{F945613C-ED87-3C49-AAC4-293CC38D6A06}" sibTransId="{DCE019AB-C024-A045-80E2-35B93694EAD6}"/>
    <dgm:cxn modelId="{DD487712-38BE-47B8-806C-5775BE139038}" type="presOf" srcId="{DCE019AB-C024-A045-80E2-35B93694EAD6}" destId="{88A1132F-0659-4895-9DC9-1E21CF1140E6}" srcOrd="0" destOrd="0" presId="urn:microsoft.com/office/officeart/2005/8/layout/vProcess5"/>
    <dgm:cxn modelId="{A4B9E921-2DD5-4A66-B395-41C551210DDC}" type="presOf" srcId="{B21849D3-CD12-43C8-BE6B-C5D654BE05EE}" destId="{EC04476E-7BAC-4CCA-A634-6A040373DE05}" srcOrd="0" destOrd="0" presId="urn:microsoft.com/office/officeart/2005/8/layout/vProcess5"/>
    <dgm:cxn modelId="{500DD024-0229-40AA-9EA7-F85A29BF74DD}" type="presOf" srcId="{3CB36313-946D-4492-9974-B11F362A3CA5}" destId="{F310F569-E9E0-4EBD-8319-730334CBDFF7}" srcOrd="1" destOrd="0" presId="urn:microsoft.com/office/officeart/2005/8/layout/vProcess5"/>
    <dgm:cxn modelId="{B436892A-DD9E-4B65-AEA0-C648A1D83EDF}" type="presOf" srcId="{3CB36313-946D-4492-9974-B11F362A3CA5}" destId="{22778BB6-8D06-4D30-97BA-D7C2B57804FC}" srcOrd="0" destOrd="0" presId="urn:microsoft.com/office/officeart/2005/8/layout/vProcess5"/>
    <dgm:cxn modelId="{4BBDB33E-F453-4E57-B8CC-ED652BA74A37}" srcId="{80AC5299-AF65-9B45-B353-5216D0AFE555}" destId="{B21849D3-CD12-43C8-BE6B-C5D654BE05EE}" srcOrd="3" destOrd="0" parTransId="{C2B01FCB-E732-4B4A-AF62-657B6EB8B61D}" sibTransId="{1E71A94A-F5B2-4B82-86E3-5482D3914C53}"/>
    <dgm:cxn modelId="{66DDC560-54BC-F34D-8F76-6DA31F0E89C2}" type="presOf" srcId="{80AC5299-AF65-9B45-B353-5216D0AFE555}" destId="{1C014F80-48D5-DC4C-ACDC-D9797B3A9D0B}" srcOrd="0" destOrd="0" presId="urn:microsoft.com/office/officeart/2005/8/layout/vProcess5"/>
    <dgm:cxn modelId="{0898C747-9EAA-42E1-88D3-9E43805D9573}" type="presOf" srcId="{564BCB63-91B9-49EC-8CA3-ED2396D13479}" destId="{97199CCF-A72E-4B0B-A138-0ACD01C387B1}" srcOrd="1" destOrd="0" presId="urn:microsoft.com/office/officeart/2005/8/layout/vProcess5"/>
    <dgm:cxn modelId="{552D4248-4EF9-4F71-8BF6-E2172CA454C8}" type="presOf" srcId="{1415632E-023C-45F4-9C72-EC4540BBD2BA}" destId="{BA79EB00-B0CA-4CBC-B029-DF9F5472D0BB}" srcOrd="0" destOrd="0" presId="urn:microsoft.com/office/officeart/2005/8/layout/vProcess5"/>
    <dgm:cxn modelId="{2330D370-54FC-4454-BC45-D8CE28E54998}" type="presOf" srcId="{C06B05CA-7417-44AD-A24C-936FDB2B2E4F}" destId="{FB9E6128-7841-446E-AB85-140E90A0CDE6}" srcOrd="0" destOrd="0" presId="urn:microsoft.com/office/officeart/2005/8/layout/vProcess5"/>
    <dgm:cxn modelId="{8A46A952-FC87-42E9-9387-87F61A2E5392}" type="presOf" srcId="{1E71A94A-F5B2-4B82-86E3-5482D3914C53}" destId="{EF2F5878-8122-446A-AACF-0B5C7FB32250}" srcOrd="0" destOrd="0" presId="urn:microsoft.com/office/officeart/2005/8/layout/vProcess5"/>
    <dgm:cxn modelId="{64ABEB91-93D2-4701-BF4A-D3491B324617}" type="presOf" srcId="{564BCB63-91B9-49EC-8CA3-ED2396D13479}" destId="{8227B47A-200D-4E44-89BC-015F1A0B814D}" srcOrd="0" destOrd="0" presId="urn:microsoft.com/office/officeart/2005/8/layout/vProcess5"/>
    <dgm:cxn modelId="{BEE15E96-D136-4EF3-AAC9-3067CA482302}" type="presOf" srcId="{582AC143-CE37-604E-ABE3-A76AE397DDE8}" destId="{A37CB710-7192-4BCC-8231-7A17C074F408}" srcOrd="0" destOrd="0" presId="urn:microsoft.com/office/officeart/2005/8/layout/vProcess5"/>
    <dgm:cxn modelId="{D1B04B96-3804-452D-8D6B-AF02B14DAC73}" type="presOf" srcId="{582AC143-CE37-604E-ABE3-A76AE397DDE8}" destId="{188F9211-44E7-43E6-A2B7-E47D5C10B142}" srcOrd="1" destOrd="0" presId="urn:microsoft.com/office/officeart/2005/8/layout/vProcess5"/>
    <dgm:cxn modelId="{0AA8C5A2-6B03-4DC9-88AA-DED50368A662}" type="presOf" srcId="{1415632E-023C-45F4-9C72-EC4540BBD2BA}" destId="{8FB30BE3-56D1-4068-ACE9-FF701DDCED98}" srcOrd="1" destOrd="0" presId="urn:microsoft.com/office/officeart/2005/8/layout/vProcess5"/>
    <dgm:cxn modelId="{F46CF7C2-4381-4489-ACA5-44E84823E18A}" srcId="{80AC5299-AF65-9B45-B353-5216D0AFE555}" destId="{1415632E-023C-45F4-9C72-EC4540BBD2BA}" srcOrd="2" destOrd="0" parTransId="{9A47E6F6-2719-4958-9331-71C1A9AD0E49}" sibTransId="{C06B05CA-7417-44AD-A24C-936FDB2B2E4F}"/>
    <dgm:cxn modelId="{5059B1CC-43C6-4537-8DC3-B7462BF2D52E}" srcId="{80AC5299-AF65-9B45-B353-5216D0AFE555}" destId="{564BCB63-91B9-49EC-8CA3-ED2396D13479}" srcOrd="4" destOrd="0" parTransId="{714985FC-910F-4BA9-B50E-1D2B8CAE9538}" sibTransId="{169FA089-4D3B-448A-B8A4-F53D59CA3D80}"/>
    <dgm:cxn modelId="{ABD3E2F1-B991-4511-B465-DEDBDFB2489A}" srcId="{80AC5299-AF65-9B45-B353-5216D0AFE555}" destId="{3CB36313-946D-4492-9974-B11F362A3CA5}" srcOrd="1" destOrd="0" parTransId="{C3264817-C97A-4274-8A97-F4EB935CEFEC}" sibTransId="{D48317A0-1B3E-4717-AEEC-B3985078BD3C}"/>
    <dgm:cxn modelId="{415872F3-5CB0-483A-9D4B-47AC009BB1EC}" type="presOf" srcId="{D48317A0-1B3E-4717-AEEC-B3985078BD3C}" destId="{00E0EE5C-0BE7-407E-B91B-F23D5195A2C9}" srcOrd="0" destOrd="0" presId="urn:microsoft.com/office/officeart/2005/8/layout/vProcess5"/>
    <dgm:cxn modelId="{83574CF6-C67D-4F12-B3B9-654C140BE742}" type="presOf" srcId="{B21849D3-CD12-43C8-BE6B-C5D654BE05EE}" destId="{BB1B3FE7-BAAA-40B0-8B4B-C83AF954CAAE}" srcOrd="1" destOrd="0" presId="urn:microsoft.com/office/officeart/2005/8/layout/vProcess5"/>
    <dgm:cxn modelId="{A68498C7-08C1-AA4C-8CDE-9C59E5A03766}" type="presParOf" srcId="{1C014F80-48D5-DC4C-ACDC-D9797B3A9D0B}" destId="{206DE7CA-9CD5-8248-B9C9-AF0FF5D3AAAB}" srcOrd="0" destOrd="0" presId="urn:microsoft.com/office/officeart/2005/8/layout/vProcess5"/>
    <dgm:cxn modelId="{B300A974-EEC2-4029-B6FF-E0A44EC5BA6B}" type="presParOf" srcId="{1C014F80-48D5-DC4C-ACDC-D9797B3A9D0B}" destId="{A37CB710-7192-4BCC-8231-7A17C074F408}" srcOrd="1" destOrd="0" presId="urn:microsoft.com/office/officeart/2005/8/layout/vProcess5"/>
    <dgm:cxn modelId="{362247F8-F23B-4A1C-91F5-BDDEDA35564B}" type="presParOf" srcId="{1C014F80-48D5-DC4C-ACDC-D9797B3A9D0B}" destId="{22778BB6-8D06-4D30-97BA-D7C2B57804FC}" srcOrd="2" destOrd="0" presId="urn:microsoft.com/office/officeart/2005/8/layout/vProcess5"/>
    <dgm:cxn modelId="{C8BD86B5-0DC9-47E8-9E2C-4EE8F2B38508}" type="presParOf" srcId="{1C014F80-48D5-DC4C-ACDC-D9797B3A9D0B}" destId="{BA79EB00-B0CA-4CBC-B029-DF9F5472D0BB}" srcOrd="3" destOrd="0" presId="urn:microsoft.com/office/officeart/2005/8/layout/vProcess5"/>
    <dgm:cxn modelId="{5BE3D610-F76B-44B5-AF21-3637C4FD7A8A}" type="presParOf" srcId="{1C014F80-48D5-DC4C-ACDC-D9797B3A9D0B}" destId="{EC04476E-7BAC-4CCA-A634-6A040373DE05}" srcOrd="4" destOrd="0" presId="urn:microsoft.com/office/officeart/2005/8/layout/vProcess5"/>
    <dgm:cxn modelId="{A1FBE719-BAB9-436C-AF05-529A0898EDCB}" type="presParOf" srcId="{1C014F80-48D5-DC4C-ACDC-D9797B3A9D0B}" destId="{8227B47A-200D-4E44-89BC-015F1A0B814D}" srcOrd="5" destOrd="0" presId="urn:microsoft.com/office/officeart/2005/8/layout/vProcess5"/>
    <dgm:cxn modelId="{BEB7B5BB-2522-459D-B93A-26C62872D2A5}" type="presParOf" srcId="{1C014F80-48D5-DC4C-ACDC-D9797B3A9D0B}" destId="{88A1132F-0659-4895-9DC9-1E21CF1140E6}" srcOrd="6" destOrd="0" presId="urn:microsoft.com/office/officeart/2005/8/layout/vProcess5"/>
    <dgm:cxn modelId="{67D37BA3-49A9-463C-86FB-02F134D76480}" type="presParOf" srcId="{1C014F80-48D5-DC4C-ACDC-D9797B3A9D0B}" destId="{00E0EE5C-0BE7-407E-B91B-F23D5195A2C9}" srcOrd="7" destOrd="0" presId="urn:microsoft.com/office/officeart/2005/8/layout/vProcess5"/>
    <dgm:cxn modelId="{60845DEF-2FD3-4217-B521-702AA0FFBC35}" type="presParOf" srcId="{1C014F80-48D5-DC4C-ACDC-D9797B3A9D0B}" destId="{FB9E6128-7841-446E-AB85-140E90A0CDE6}" srcOrd="8" destOrd="0" presId="urn:microsoft.com/office/officeart/2005/8/layout/vProcess5"/>
    <dgm:cxn modelId="{1C138DE3-44C5-4C64-AF74-DAE8F8062391}" type="presParOf" srcId="{1C014F80-48D5-DC4C-ACDC-D9797B3A9D0B}" destId="{EF2F5878-8122-446A-AACF-0B5C7FB32250}" srcOrd="9" destOrd="0" presId="urn:microsoft.com/office/officeart/2005/8/layout/vProcess5"/>
    <dgm:cxn modelId="{3F459506-C3C1-479F-8F51-286F7BAEA417}" type="presParOf" srcId="{1C014F80-48D5-DC4C-ACDC-D9797B3A9D0B}" destId="{188F9211-44E7-43E6-A2B7-E47D5C10B142}" srcOrd="10" destOrd="0" presId="urn:microsoft.com/office/officeart/2005/8/layout/vProcess5"/>
    <dgm:cxn modelId="{72BBB53C-DCDF-4C0C-B328-EC0A70B617F5}" type="presParOf" srcId="{1C014F80-48D5-DC4C-ACDC-D9797B3A9D0B}" destId="{F310F569-E9E0-4EBD-8319-730334CBDFF7}" srcOrd="11" destOrd="0" presId="urn:microsoft.com/office/officeart/2005/8/layout/vProcess5"/>
    <dgm:cxn modelId="{3B6A2A7A-3F94-4925-B8C2-E9D01539C7BB}" type="presParOf" srcId="{1C014F80-48D5-DC4C-ACDC-D9797B3A9D0B}" destId="{8FB30BE3-56D1-4068-ACE9-FF701DDCED98}" srcOrd="12" destOrd="0" presId="urn:microsoft.com/office/officeart/2005/8/layout/vProcess5"/>
    <dgm:cxn modelId="{DC6EE82A-F2DB-466D-B546-6004B1A24DF3}" type="presParOf" srcId="{1C014F80-48D5-DC4C-ACDC-D9797B3A9D0B}" destId="{BB1B3FE7-BAAA-40B0-8B4B-C83AF954CAAE}" srcOrd="13" destOrd="0" presId="urn:microsoft.com/office/officeart/2005/8/layout/vProcess5"/>
    <dgm:cxn modelId="{78F36007-F30E-44A3-8982-1A76B9490521}" type="presParOf" srcId="{1C014F80-48D5-DC4C-ACDC-D9797B3A9D0B}" destId="{97199CCF-A72E-4B0B-A138-0ACD01C387B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F09B3-D71D-4148-ADA9-1E6575676D0B}">
      <dsp:nvSpPr>
        <dsp:cNvPr id="0" name=""/>
        <dsp:cNvSpPr/>
      </dsp:nvSpPr>
      <dsp:spPr>
        <a:xfrm>
          <a:off x="0" y="288"/>
          <a:ext cx="8292744" cy="7568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0" kern="1200" dirty="0">
              <a:solidFill>
                <a:schemeClr val="tx1"/>
              </a:solidFill>
            </a:rPr>
            <a:t>Production </a:t>
          </a:r>
          <a:endParaRPr lang="en-ZA" sz="2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945" y="37233"/>
        <a:ext cx="8218854" cy="682936"/>
      </dsp:txXfrm>
    </dsp:sp>
    <dsp:sp modelId="{E50F2C47-21A8-40F6-A99E-979F19B3AF7F}">
      <dsp:nvSpPr>
        <dsp:cNvPr id="0" name=""/>
        <dsp:cNvSpPr/>
      </dsp:nvSpPr>
      <dsp:spPr>
        <a:xfrm>
          <a:off x="0" y="763884"/>
          <a:ext cx="8292744" cy="567064"/>
        </a:xfrm>
        <a:prstGeom prst="roundRect">
          <a:avLst/>
        </a:prstGeom>
        <a:solidFill>
          <a:schemeClr val="accent5">
            <a:hueOff val="-965506"/>
            <a:satOff val="-2488"/>
            <a:lumOff val="-16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Post-production. </a:t>
          </a:r>
          <a:endParaRPr lang="en-UG" sz="2400" kern="1200" dirty="0"/>
        </a:p>
      </dsp:txBody>
      <dsp:txXfrm>
        <a:off x="27682" y="791566"/>
        <a:ext cx="8237380" cy="511700"/>
      </dsp:txXfrm>
    </dsp:sp>
    <dsp:sp modelId="{5A9423B4-0817-4569-9C32-FED390D380FF}">
      <dsp:nvSpPr>
        <dsp:cNvPr id="0" name=""/>
        <dsp:cNvSpPr/>
      </dsp:nvSpPr>
      <dsp:spPr>
        <a:xfrm>
          <a:off x="0" y="1337717"/>
          <a:ext cx="8292744" cy="604456"/>
        </a:xfrm>
        <a:prstGeom prst="roundRect">
          <a:avLst/>
        </a:prstGeom>
        <a:solidFill>
          <a:schemeClr val="accent5">
            <a:hueOff val="-1931012"/>
            <a:satOff val="-4977"/>
            <a:lumOff val="-33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Business planning &amp; marketing</a:t>
          </a:r>
          <a:r>
            <a:rPr lang="en-US" sz="1600" kern="1200" dirty="0"/>
            <a:t>. </a:t>
          </a:r>
          <a:endParaRPr lang="en-UG" sz="1600" kern="1200" dirty="0"/>
        </a:p>
      </dsp:txBody>
      <dsp:txXfrm>
        <a:off x="29507" y="1367224"/>
        <a:ext cx="8233730" cy="545442"/>
      </dsp:txXfrm>
    </dsp:sp>
    <dsp:sp modelId="{7EE95006-4702-493F-BB3D-6B52CE37B9FC}">
      <dsp:nvSpPr>
        <dsp:cNvPr id="0" name=""/>
        <dsp:cNvSpPr/>
      </dsp:nvSpPr>
      <dsp:spPr>
        <a:xfrm>
          <a:off x="0" y="1948942"/>
          <a:ext cx="8292744" cy="567064"/>
        </a:xfrm>
        <a:prstGeom prst="roundRect">
          <a:avLst/>
        </a:prstGeom>
        <a:solidFill>
          <a:schemeClr val="accent5">
            <a:hueOff val="-2896518"/>
            <a:satOff val="-7465"/>
            <a:lumOff val="-50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Organization</a:t>
          </a:r>
          <a:r>
            <a:rPr lang="en-US" sz="2400" kern="1200" dirty="0"/>
            <a:t>. 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82" y="1976624"/>
        <a:ext cx="8237380" cy="511700"/>
      </dsp:txXfrm>
    </dsp:sp>
    <dsp:sp modelId="{11E2681D-9FDE-41F0-BC62-E8FA3863767E}">
      <dsp:nvSpPr>
        <dsp:cNvPr id="0" name=""/>
        <dsp:cNvSpPr/>
      </dsp:nvSpPr>
      <dsp:spPr>
        <a:xfrm>
          <a:off x="0" y="2522775"/>
          <a:ext cx="8292744" cy="567064"/>
        </a:xfrm>
        <a:prstGeom prst="roundRect">
          <a:avLst/>
        </a:prstGeom>
        <a:solidFill>
          <a:schemeClr val="accent5">
            <a:hueOff val="-3862025"/>
            <a:satOff val="-9954"/>
            <a:lumOff val="-67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Brokering</a:t>
          </a:r>
          <a:r>
            <a:rPr lang="en-US" sz="2400" kern="1200" dirty="0"/>
            <a:t>.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82" y="2550457"/>
        <a:ext cx="8237380" cy="511700"/>
      </dsp:txXfrm>
    </dsp:sp>
    <dsp:sp modelId="{0A751E01-2A9F-4085-A411-26C26877785C}">
      <dsp:nvSpPr>
        <dsp:cNvPr id="0" name=""/>
        <dsp:cNvSpPr/>
      </dsp:nvSpPr>
      <dsp:spPr>
        <a:xfrm>
          <a:off x="0" y="3096608"/>
          <a:ext cx="8292744" cy="567064"/>
        </a:xfrm>
        <a:prstGeom prst="roundRect">
          <a:avLst/>
        </a:prstGeom>
        <a:solidFill>
          <a:schemeClr val="accent5">
            <a:hueOff val="-4827531"/>
            <a:satOff val="-12442"/>
            <a:lumOff val="-84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Advocacy</a:t>
          </a:r>
          <a:r>
            <a:rPr lang="en-US" sz="2400" kern="1200" dirty="0"/>
            <a:t>.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82" y="3124290"/>
        <a:ext cx="8237380" cy="511700"/>
      </dsp:txXfrm>
    </dsp:sp>
    <dsp:sp modelId="{788D2456-5BCE-479B-99D8-7138647F4BCF}">
      <dsp:nvSpPr>
        <dsp:cNvPr id="0" name=""/>
        <dsp:cNvSpPr/>
      </dsp:nvSpPr>
      <dsp:spPr>
        <a:xfrm>
          <a:off x="0" y="3670441"/>
          <a:ext cx="8292744" cy="567064"/>
        </a:xfrm>
        <a:prstGeom prst="roundRect">
          <a:avLst/>
        </a:prstGeom>
        <a:solidFill>
          <a:schemeClr val="accent5">
            <a:hueOff val="-5793037"/>
            <a:satOff val="-14931"/>
            <a:lumOff val="-100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Networking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Z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682" y="3698123"/>
        <a:ext cx="8237380" cy="511700"/>
      </dsp:txXfrm>
    </dsp:sp>
    <dsp:sp modelId="{0D9355CA-96E0-44B0-8108-D40DA2D2607A}">
      <dsp:nvSpPr>
        <dsp:cNvPr id="0" name=""/>
        <dsp:cNvSpPr/>
      </dsp:nvSpPr>
      <dsp:spPr>
        <a:xfrm>
          <a:off x="98446" y="4244563"/>
          <a:ext cx="8057757" cy="31989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etc</a:t>
          </a: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……………</a:t>
          </a:r>
          <a:endParaRPr lang="en-Z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062" y="4260179"/>
        <a:ext cx="8026525" cy="288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A4D88-D88D-694F-B2D5-EE3F1FC6D6B4}">
      <dsp:nvSpPr>
        <dsp:cNvPr id="0" name=""/>
        <dsp:cNvSpPr/>
      </dsp:nvSpPr>
      <dsp:spPr>
        <a:xfrm>
          <a:off x="-6684387" y="-1022981"/>
          <a:ext cx="7962131" cy="7962131"/>
        </a:xfrm>
        <a:prstGeom prst="blockArc">
          <a:avLst>
            <a:gd name="adj1" fmla="val 18900000"/>
            <a:gd name="adj2" fmla="val 2700000"/>
            <a:gd name="adj3" fmla="val 27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618D8-F9E4-489F-AC54-04FA0DD456FF}">
      <dsp:nvSpPr>
        <dsp:cNvPr id="0" name=""/>
        <dsp:cNvSpPr/>
      </dsp:nvSpPr>
      <dsp:spPr>
        <a:xfrm>
          <a:off x="415019" y="268949"/>
          <a:ext cx="8482335" cy="5376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FFS -Farmer Field Schools – mixed (public, NGOs) </a:t>
          </a:r>
          <a:endParaRPr lang="en-ZA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5019" y="268949"/>
        <a:ext cx="8482335" cy="537661"/>
      </dsp:txXfrm>
    </dsp:sp>
    <dsp:sp modelId="{78F7FE3E-DBBA-2C48-9314-0B283824FFC7}">
      <dsp:nvSpPr>
        <dsp:cNvPr id="0" name=""/>
        <dsp:cNvSpPr/>
      </dsp:nvSpPr>
      <dsp:spPr>
        <a:xfrm>
          <a:off x="78980" y="201741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13338-00A8-4627-B6C7-30A94F56B12C}">
      <dsp:nvSpPr>
        <dsp:cNvPr id="0" name=""/>
        <dsp:cNvSpPr/>
      </dsp:nvSpPr>
      <dsp:spPr>
        <a:xfrm>
          <a:off x="980900" y="2998145"/>
          <a:ext cx="7995435" cy="537661"/>
        </a:xfrm>
        <a:prstGeom prst="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3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VEC</a:t>
          </a:r>
          <a:r>
            <a:rPr lang="en-US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Value-Chain Extension</a:t>
          </a:r>
          <a:endParaRPr lang="en-UG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80900" y="2998145"/>
        <a:ext cx="7995435" cy="537661"/>
      </dsp:txXfrm>
    </dsp:sp>
    <dsp:sp modelId="{212444D5-B227-40F1-BD05-3808510EC655}">
      <dsp:nvSpPr>
        <dsp:cNvPr id="0" name=""/>
        <dsp:cNvSpPr/>
      </dsp:nvSpPr>
      <dsp:spPr>
        <a:xfrm>
          <a:off x="230602" y="776813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084D7-6251-47E5-B654-C9B0483DFEF6}">
      <dsp:nvSpPr>
        <dsp:cNvPr id="0" name=""/>
        <dsp:cNvSpPr/>
      </dsp:nvSpPr>
      <dsp:spPr>
        <a:xfrm>
          <a:off x="1168739" y="1882288"/>
          <a:ext cx="7728615" cy="537661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solidFill>
                <a:schemeClr val="tx1"/>
              </a:solidFill>
            </a:rPr>
            <a:t>ABDS</a:t>
          </a:r>
          <a:r>
            <a:rPr lang="en-US" sz="2300" kern="1200" dirty="0">
              <a:solidFill>
                <a:schemeClr val="tx1"/>
              </a:solidFill>
            </a:rPr>
            <a:t> - Agricultural business development services -Private</a:t>
          </a:r>
          <a:r>
            <a:rPr lang="en-US" sz="2300" kern="1200" dirty="0"/>
            <a:t> .</a:t>
          </a:r>
          <a:endParaRPr lang="en-UG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8739" y="1882288"/>
        <a:ext cx="7728615" cy="537661"/>
      </dsp:txXfrm>
    </dsp:sp>
    <dsp:sp modelId="{933484E0-2D09-4DF7-AE02-5CFDCAF6DD0D}">
      <dsp:nvSpPr>
        <dsp:cNvPr id="0" name=""/>
        <dsp:cNvSpPr/>
      </dsp:nvSpPr>
      <dsp:spPr>
        <a:xfrm>
          <a:off x="566639" y="1315693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E05E47-33E1-4AD5-A3B6-77A48806ECB4}">
      <dsp:nvSpPr>
        <dsp:cNvPr id="0" name=""/>
        <dsp:cNvSpPr/>
      </dsp:nvSpPr>
      <dsp:spPr>
        <a:xfrm>
          <a:off x="1320811" y="2473608"/>
          <a:ext cx="7643423" cy="537661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solidFill>
                <a:schemeClr val="tx1"/>
              </a:solidFill>
            </a:rPr>
            <a:t>BDS: </a:t>
          </a:r>
          <a:r>
            <a:rPr lang="en-US" sz="2300" kern="1200" dirty="0">
              <a:solidFill>
                <a:schemeClr val="tx1"/>
              </a:solidFill>
            </a:rPr>
            <a:t>Business development services -Private</a:t>
          </a:r>
          <a:endParaRPr lang="en-UG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20811" y="2473608"/>
        <a:ext cx="7643423" cy="537661"/>
      </dsp:txXfrm>
    </dsp:sp>
    <dsp:sp modelId="{3D36D2C9-3304-4ECB-8AF5-871E925CA147}">
      <dsp:nvSpPr>
        <dsp:cNvPr id="0" name=""/>
        <dsp:cNvSpPr/>
      </dsp:nvSpPr>
      <dsp:spPr>
        <a:xfrm>
          <a:off x="902677" y="2452071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F42D3A-A5B8-44DD-A3D9-174FEB65E2FE}">
      <dsp:nvSpPr>
        <dsp:cNvPr id="0" name=""/>
        <dsp:cNvSpPr/>
      </dsp:nvSpPr>
      <dsp:spPr>
        <a:xfrm>
          <a:off x="1235669" y="1328432"/>
          <a:ext cx="7728615" cy="537661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TM -</a:t>
          </a:r>
          <a:r>
            <a:rPr lang="en-US" sz="23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Twigire</a:t>
          </a: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3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Muhinzi</a:t>
          </a: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Extension -Mixed</a:t>
          </a:r>
          <a:endParaRPr lang="en-UG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35669" y="1328432"/>
        <a:ext cx="7728615" cy="537661"/>
      </dsp:txXfrm>
    </dsp:sp>
    <dsp:sp modelId="{15E3BACA-84C4-4CD1-99B1-F63541BA1D82}">
      <dsp:nvSpPr>
        <dsp:cNvPr id="0" name=""/>
        <dsp:cNvSpPr/>
      </dsp:nvSpPr>
      <dsp:spPr>
        <a:xfrm>
          <a:off x="902677" y="3155079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9ADB3-4C0C-4DEB-BF5E-C21C80076DD4}">
      <dsp:nvSpPr>
        <dsp:cNvPr id="0" name=""/>
        <dsp:cNvSpPr/>
      </dsp:nvSpPr>
      <dsp:spPr>
        <a:xfrm>
          <a:off x="902559" y="833225"/>
          <a:ext cx="7995435" cy="537661"/>
        </a:xfrm>
        <a:prstGeom prst="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IP -Innovation Platforms - Mixed</a:t>
          </a:r>
          <a:endParaRPr lang="en-UG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2559" y="833225"/>
        <a:ext cx="7995435" cy="537661"/>
      </dsp:txXfrm>
    </dsp:sp>
    <dsp:sp modelId="{2B54B364-905E-402E-B7CC-473974970B4B}">
      <dsp:nvSpPr>
        <dsp:cNvPr id="0" name=""/>
        <dsp:cNvSpPr/>
      </dsp:nvSpPr>
      <dsp:spPr>
        <a:xfrm>
          <a:off x="778318" y="3873048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C8E9A-6787-4EEF-897A-4B0F09B56CC1}">
      <dsp:nvSpPr>
        <dsp:cNvPr id="0" name=""/>
        <dsp:cNvSpPr/>
      </dsp:nvSpPr>
      <dsp:spPr>
        <a:xfrm>
          <a:off x="494000" y="5378507"/>
          <a:ext cx="8482335" cy="537661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69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300" b="1" kern="1200" dirty="0">
              <a:solidFill>
                <a:schemeClr val="tx1"/>
              </a:solidFill>
            </a:rPr>
            <a:t>ESP: Embedded Service Provider</a:t>
          </a:r>
          <a:endParaRPr lang="en-UG" sz="2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4000" y="5378507"/>
        <a:ext cx="8482335" cy="537661"/>
      </dsp:txXfrm>
    </dsp:sp>
    <dsp:sp modelId="{EC857CF5-D783-4639-B432-37ABDDCFDC9D}">
      <dsp:nvSpPr>
        <dsp:cNvPr id="0" name=""/>
        <dsp:cNvSpPr/>
      </dsp:nvSpPr>
      <dsp:spPr>
        <a:xfrm>
          <a:off x="0" y="5155844"/>
          <a:ext cx="672076" cy="6720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CFCE4-A4A5-4F30-A029-FA37179F84B6}">
      <dsp:nvSpPr>
        <dsp:cNvPr id="0" name=""/>
        <dsp:cNvSpPr/>
      </dsp:nvSpPr>
      <dsp:spPr>
        <a:xfrm>
          <a:off x="0" y="1027403"/>
          <a:ext cx="8292744" cy="25096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DIGITALISATION OF AEAS</a:t>
          </a:r>
          <a:endParaRPr lang="en-US" sz="6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2511" y="1149914"/>
        <a:ext cx="8047722" cy="22646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CB710-7192-4BCC-8231-7A17C074F408}">
      <dsp:nvSpPr>
        <dsp:cNvPr id="0" name=""/>
        <dsp:cNvSpPr/>
      </dsp:nvSpPr>
      <dsp:spPr>
        <a:xfrm>
          <a:off x="0" y="0"/>
          <a:ext cx="8576574" cy="8950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Framework:  Some initial Focus areas</a:t>
          </a:r>
        </a:p>
      </dsp:txBody>
      <dsp:txXfrm>
        <a:off x="26216" y="26216"/>
        <a:ext cx="7505968" cy="842665"/>
      </dsp:txXfrm>
    </dsp:sp>
    <dsp:sp modelId="{22778BB6-8D06-4D30-97BA-D7C2B57804FC}">
      <dsp:nvSpPr>
        <dsp:cNvPr id="0" name=""/>
        <dsp:cNvSpPr/>
      </dsp:nvSpPr>
      <dsp:spPr>
        <a:xfrm>
          <a:off x="640458" y="1019416"/>
          <a:ext cx="8576574" cy="895097"/>
        </a:xfrm>
        <a:prstGeom prst="roundRect">
          <a:avLst>
            <a:gd name="adj" fmla="val 1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Policy </a:t>
          </a:r>
          <a:r>
            <a:rPr lang="en-US" sz="2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and Institutions</a:t>
          </a:r>
          <a:endParaRPr lang="en-ZA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6674" y="1045632"/>
        <a:ext cx="7301870" cy="842665"/>
      </dsp:txXfrm>
    </dsp:sp>
    <dsp:sp modelId="{BA79EB00-B0CA-4CBC-B029-DF9F5472D0BB}">
      <dsp:nvSpPr>
        <dsp:cNvPr id="0" name=""/>
        <dsp:cNvSpPr/>
      </dsp:nvSpPr>
      <dsp:spPr>
        <a:xfrm>
          <a:off x="1280916" y="2038833"/>
          <a:ext cx="8576574" cy="895097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and stimulate  Demand side  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07132" y="2065049"/>
        <a:ext cx="7301870" cy="842665"/>
      </dsp:txXfrm>
    </dsp:sp>
    <dsp:sp modelId="{EC04476E-7BAC-4CCA-A634-6A040373DE05}">
      <dsp:nvSpPr>
        <dsp:cNvPr id="0" name=""/>
        <dsp:cNvSpPr/>
      </dsp:nvSpPr>
      <dsp:spPr>
        <a:xfrm>
          <a:off x="1921375" y="3058250"/>
          <a:ext cx="8576574" cy="895097"/>
        </a:xfrm>
        <a:prstGeom prst="roundRect">
          <a:avLst>
            <a:gd name="adj" fmla="val 1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Strengthen Supply  side of technologies, innovations – capacities, skills , knowledge 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47591" y="3084466"/>
        <a:ext cx="7301870" cy="842665"/>
      </dsp:txXfrm>
    </dsp:sp>
    <dsp:sp modelId="{8227B47A-200D-4E44-89BC-015F1A0B814D}">
      <dsp:nvSpPr>
        <dsp:cNvPr id="0" name=""/>
        <dsp:cNvSpPr/>
      </dsp:nvSpPr>
      <dsp:spPr>
        <a:xfrm>
          <a:off x="2561833" y="4077667"/>
          <a:ext cx="8576574" cy="895097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Develop physical and virtual platforms (marketplace) where supply meets demand (Fig 1)</a:t>
          </a:r>
          <a:endParaRPr lang="en-Z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8049" y="4103883"/>
        <a:ext cx="7301870" cy="842665"/>
      </dsp:txXfrm>
    </dsp:sp>
    <dsp:sp modelId="{88A1132F-0659-4895-9DC9-1E21CF1140E6}">
      <dsp:nvSpPr>
        <dsp:cNvPr id="0" name=""/>
        <dsp:cNvSpPr/>
      </dsp:nvSpPr>
      <dsp:spPr>
        <a:xfrm>
          <a:off x="7994760" y="653918"/>
          <a:ext cx="581813" cy="5818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kern="1200"/>
        </a:p>
      </dsp:txBody>
      <dsp:txXfrm>
        <a:off x="8125668" y="653918"/>
        <a:ext cx="319997" cy="437814"/>
      </dsp:txXfrm>
    </dsp:sp>
    <dsp:sp modelId="{00E0EE5C-0BE7-407E-B91B-F23D5195A2C9}">
      <dsp:nvSpPr>
        <dsp:cNvPr id="0" name=""/>
        <dsp:cNvSpPr/>
      </dsp:nvSpPr>
      <dsp:spPr>
        <a:xfrm>
          <a:off x="8635219" y="1673335"/>
          <a:ext cx="581813" cy="5818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676380"/>
            <a:satOff val="33333"/>
            <a:lumOff val="59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676380"/>
              <a:satOff val="33333"/>
              <a:lumOff val="5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G" sz="2600" kern="1200"/>
        </a:p>
      </dsp:txBody>
      <dsp:txXfrm>
        <a:off x="8766127" y="1673335"/>
        <a:ext cx="319997" cy="437814"/>
      </dsp:txXfrm>
    </dsp:sp>
    <dsp:sp modelId="{FB9E6128-7841-446E-AB85-140E90A0CDE6}">
      <dsp:nvSpPr>
        <dsp:cNvPr id="0" name=""/>
        <dsp:cNvSpPr/>
      </dsp:nvSpPr>
      <dsp:spPr>
        <a:xfrm>
          <a:off x="9275677" y="2677833"/>
          <a:ext cx="581813" cy="5818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352761"/>
            <a:satOff val="66667"/>
            <a:lumOff val="118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352761"/>
              <a:satOff val="66667"/>
              <a:lumOff val="11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G" sz="2600" kern="1200"/>
        </a:p>
      </dsp:txBody>
      <dsp:txXfrm>
        <a:off x="9406585" y="2677833"/>
        <a:ext cx="319997" cy="437814"/>
      </dsp:txXfrm>
    </dsp:sp>
    <dsp:sp modelId="{EF2F5878-8122-446A-AACF-0B5C7FB32250}">
      <dsp:nvSpPr>
        <dsp:cNvPr id="0" name=""/>
        <dsp:cNvSpPr/>
      </dsp:nvSpPr>
      <dsp:spPr>
        <a:xfrm>
          <a:off x="9916136" y="3707196"/>
          <a:ext cx="581813" cy="5818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2600" kern="1200"/>
        </a:p>
      </dsp:txBody>
      <dsp:txXfrm>
        <a:off x="10047044" y="3707196"/>
        <a:ext cx="319997" cy="437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C94D5C-0B2D-7B43-B6A9-DF8481B5B1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A1190-286A-FF46-9EBA-DEC6072585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A799D-9E60-8348-9CA2-9330DDB5E79E}" type="datetimeFigureOut">
              <a:rPr lang="en-UG" smtClean="0"/>
              <a:t>10/28/2024</a:t>
            </a:fld>
            <a:endParaRPr lang="en-U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FF7B60-AD85-FF4C-A474-C068D8E655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C8856B-64F7-7444-97F4-9FC3AC2F0F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D4D8B-9C34-2942-9804-745BD8E355A0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870471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99C3D-CDB3-6245-9E7E-CA55C0306DC8}" type="datetimeFigureOut">
              <a:rPr lang="en-UG" smtClean="0"/>
              <a:t>10/28/2024</a:t>
            </a:fld>
            <a:endParaRPr lang="en-U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D95E7-6295-A049-A62D-82AC25432F5B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796776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61038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9" name="Google Shape;969;p5:notes"/>
          <p:cNvSpPr txBox="1">
            <a:spLocks noGrp="1"/>
          </p:cNvSpPr>
          <p:nvPr>
            <p:ph type="body" idx="1"/>
          </p:nvPr>
        </p:nvSpPr>
        <p:spPr>
          <a:xfrm>
            <a:off x="731520" y="4620578"/>
            <a:ext cx="5852160" cy="3780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00" tIns="48250" rIns="96500" bIns="482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/>
          </a:p>
        </p:txBody>
      </p:sp>
      <p:sp>
        <p:nvSpPr>
          <p:cNvPr id="970" name="Google Shape;970;p5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00" tIns="48250" rIns="96500" bIns="482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Google Shape;1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8" name="Google Shape;1168;p7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96625" rIns="96625" bIns="96625" anchor="t" anchorCtr="0">
            <a:noAutofit/>
          </a:bodyPr>
          <a:lstStyle/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419"/>
              <a:t>Successful pilots, or projects, are no guarantee for success at scale and in the long term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623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0" name="Google Shape;1160;p6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96625" rIns="96625" bIns="96625" anchor="t" anchorCtr="0">
            <a:noAutofit/>
          </a:bodyPr>
          <a:lstStyle/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419"/>
              <a:t>Successful pilots, or projects, are no guarantee for success at scale and in the long term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D95E7-6295-A049-A62D-82AC25432F5B}" type="slidenum">
              <a:rPr lang="en-UG" smtClean="0"/>
              <a:t>10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452407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D95E7-6295-A049-A62D-82AC25432F5B}" type="slidenum">
              <a:rPr lang="en-UG" smtClean="0"/>
              <a:t>16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29361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D95E7-6295-A049-A62D-82AC25432F5B}" type="slidenum">
              <a:rPr lang="en-UG" smtClean="0"/>
              <a:t>17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997192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D95E7-6295-A049-A62D-82AC25432F5B}" type="slidenum">
              <a:rPr lang="en-UG" smtClean="0"/>
              <a:t>18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225094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54084D-C358-E043-9AC2-0A3EEB7F7E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1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DE5CC-EF7D-914C-AA59-955D8556D1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7AF8-1145-644F-AF0F-1D4D674A8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81531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90" indent="0">
              <a:buNone/>
              <a:defRPr sz="1038" b="1"/>
            </a:lvl2pPr>
            <a:lvl3pPr marL="474779" indent="0">
              <a:buNone/>
              <a:defRPr sz="935" b="1"/>
            </a:lvl3pPr>
            <a:lvl4pPr marL="712169" indent="0">
              <a:buNone/>
              <a:defRPr sz="831" b="1"/>
            </a:lvl4pPr>
            <a:lvl5pPr marL="949559" indent="0">
              <a:buNone/>
              <a:defRPr sz="831" b="1"/>
            </a:lvl5pPr>
            <a:lvl6pPr marL="1186948" indent="0">
              <a:buNone/>
              <a:defRPr sz="831" b="1"/>
            </a:lvl6pPr>
            <a:lvl7pPr marL="1424338" indent="0">
              <a:buNone/>
              <a:defRPr sz="831" b="1"/>
            </a:lvl7pPr>
            <a:lvl8pPr marL="1661728" indent="0">
              <a:buNone/>
              <a:defRPr sz="831" b="1"/>
            </a:lvl8pPr>
            <a:lvl9pPr marL="1899117" indent="0">
              <a:buNone/>
              <a:defRPr sz="83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4"/>
            <a:ext cx="5183188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90" indent="0">
              <a:buNone/>
              <a:defRPr sz="1038" b="1"/>
            </a:lvl2pPr>
            <a:lvl3pPr marL="474779" indent="0">
              <a:buNone/>
              <a:defRPr sz="935" b="1"/>
            </a:lvl3pPr>
            <a:lvl4pPr marL="712169" indent="0">
              <a:buNone/>
              <a:defRPr sz="831" b="1"/>
            </a:lvl4pPr>
            <a:lvl5pPr marL="949559" indent="0">
              <a:buNone/>
              <a:defRPr sz="831" b="1"/>
            </a:lvl5pPr>
            <a:lvl6pPr marL="1186948" indent="0">
              <a:buNone/>
              <a:defRPr sz="831" b="1"/>
            </a:lvl6pPr>
            <a:lvl7pPr marL="1424338" indent="0">
              <a:buNone/>
              <a:defRPr sz="831" b="1"/>
            </a:lvl7pPr>
            <a:lvl8pPr marL="1661728" indent="0">
              <a:buNone/>
              <a:defRPr sz="831" b="1"/>
            </a:lvl8pPr>
            <a:lvl9pPr marL="1899117" indent="0">
              <a:buNone/>
              <a:defRPr sz="83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2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74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763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1662"/>
            </a:lvl1pPr>
            <a:lvl2pPr>
              <a:defRPr sz="1454"/>
            </a:lvl2pPr>
            <a:lvl3pPr>
              <a:defRPr sz="1246"/>
            </a:lvl3pPr>
            <a:lvl4pPr>
              <a:defRPr sz="1038"/>
            </a:lvl4pPr>
            <a:lvl5pPr>
              <a:defRPr sz="1038"/>
            </a:lvl5pPr>
            <a:lvl6pPr>
              <a:defRPr sz="1038"/>
            </a:lvl6pPr>
            <a:lvl7pPr>
              <a:defRPr sz="1038"/>
            </a:lvl7pPr>
            <a:lvl8pPr>
              <a:defRPr sz="1038"/>
            </a:lvl8pPr>
            <a:lvl9pPr>
              <a:defRPr sz="103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90" indent="0">
              <a:buNone/>
              <a:defRPr sz="727"/>
            </a:lvl2pPr>
            <a:lvl3pPr marL="474779" indent="0">
              <a:buNone/>
              <a:defRPr sz="623"/>
            </a:lvl3pPr>
            <a:lvl4pPr marL="712169" indent="0">
              <a:buNone/>
              <a:defRPr sz="519"/>
            </a:lvl4pPr>
            <a:lvl5pPr marL="949559" indent="0">
              <a:buNone/>
              <a:defRPr sz="519"/>
            </a:lvl5pPr>
            <a:lvl6pPr marL="1186948" indent="0">
              <a:buNone/>
              <a:defRPr sz="519"/>
            </a:lvl6pPr>
            <a:lvl7pPr marL="1424338" indent="0">
              <a:buNone/>
              <a:defRPr sz="519"/>
            </a:lvl7pPr>
            <a:lvl8pPr marL="1661728" indent="0">
              <a:buNone/>
              <a:defRPr sz="519"/>
            </a:lvl8pPr>
            <a:lvl9pPr marL="1899117" indent="0">
              <a:buNone/>
              <a:defRPr sz="51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5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 anchor="t"/>
          <a:lstStyle>
            <a:lvl1pPr marL="0" indent="0">
              <a:buNone/>
              <a:defRPr sz="1662"/>
            </a:lvl1pPr>
            <a:lvl2pPr marL="237390" indent="0">
              <a:buNone/>
              <a:defRPr sz="1454"/>
            </a:lvl2pPr>
            <a:lvl3pPr marL="474779" indent="0">
              <a:buNone/>
              <a:defRPr sz="1246"/>
            </a:lvl3pPr>
            <a:lvl4pPr marL="712169" indent="0">
              <a:buNone/>
              <a:defRPr sz="1038"/>
            </a:lvl4pPr>
            <a:lvl5pPr marL="949559" indent="0">
              <a:buNone/>
              <a:defRPr sz="1038"/>
            </a:lvl5pPr>
            <a:lvl6pPr marL="1186948" indent="0">
              <a:buNone/>
              <a:defRPr sz="1038"/>
            </a:lvl6pPr>
            <a:lvl7pPr marL="1424338" indent="0">
              <a:buNone/>
              <a:defRPr sz="1038"/>
            </a:lvl7pPr>
            <a:lvl8pPr marL="1661728" indent="0">
              <a:buNone/>
              <a:defRPr sz="1038"/>
            </a:lvl8pPr>
            <a:lvl9pPr marL="1899117" indent="0">
              <a:buNone/>
              <a:defRPr sz="10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90" indent="0">
              <a:buNone/>
              <a:defRPr sz="727"/>
            </a:lvl2pPr>
            <a:lvl3pPr marL="474779" indent="0">
              <a:buNone/>
              <a:defRPr sz="623"/>
            </a:lvl3pPr>
            <a:lvl4pPr marL="712169" indent="0">
              <a:buNone/>
              <a:defRPr sz="519"/>
            </a:lvl4pPr>
            <a:lvl5pPr marL="949559" indent="0">
              <a:buNone/>
              <a:defRPr sz="519"/>
            </a:lvl5pPr>
            <a:lvl6pPr marL="1186948" indent="0">
              <a:buNone/>
              <a:defRPr sz="519"/>
            </a:lvl6pPr>
            <a:lvl7pPr marL="1424338" indent="0">
              <a:buNone/>
              <a:defRPr sz="519"/>
            </a:lvl7pPr>
            <a:lvl8pPr marL="1661728" indent="0">
              <a:buNone/>
              <a:defRPr sz="519"/>
            </a:lvl8pPr>
            <a:lvl9pPr marL="1899117" indent="0">
              <a:buNone/>
              <a:defRPr sz="51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1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92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8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C890B-7BA7-1C4A-A486-C1D7BD09F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5257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1A415-E6B3-B742-8BC5-9CBD1B7B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510BF-E68D-BD4B-802F-96778DAE6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246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One column text 1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415600" y="740801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415600" y="1852801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Char char="●"/>
              <a:defRPr sz="1600"/>
            </a:lvl1pPr>
            <a:lvl2pPr marL="1219170" lvl="1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600"/>
            </a:lvl2pPr>
            <a:lvl3pPr marL="1828754" lvl="2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accent3"/>
              </a:buClr>
              <a:buSzPts val="1200"/>
              <a:buChar char="■"/>
              <a:defRPr sz="1600"/>
            </a:lvl3pPr>
            <a:lvl4pPr marL="2438339" lvl="3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accent3"/>
              </a:buClr>
              <a:buSzPts val="1200"/>
              <a:buChar char="●"/>
              <a:defRPr sz="1600"/>
            </a:lvl4pPr>
            <a:lvl5pPr marL="3047924" lvl="4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accent3"/>
              </a:buClr>
              <a:buSzPts val="1200"/>
              <a:buChar char="○"/>
              <a:defRPr sz="1600"/>
            </a:lvl5pPr>
            <a:lvl6pPr marL="3657509" lvl="5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600"/>
            </a:lvl6pPr>
            <a:lvl7pPr marL="4267093" lvl="6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600"/>
            </a:lvl7pPr>
            <a:lvl8pPr marL="4876678" lvl="7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600"/>
            </a:lvl8pPr>
            <a:lvl9pPr marL="5486263" lvl="8" indent="-406390" algn="l">
              <a:lnSpc>
                <a:spcPct val="150000"/>
              </a:lnSpc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fld id="{00000000-1234-1234-1234-123412341234}" type="slidenum">
              <a:rPr lang="es-419" smtClean="0"/>
              <a:pPr/>
              <a:t>‹#›</a:t>
            </a:fld>
            <a:endParaRPr lang="es-419"/>
          </a:p>
        </p:txBody>
      </p:sp>
      <p:sp>
        <p:nvSpPr>
          <p:cNvPr id="98" name="Google Shape;98;p5"/>
          <p:cNvSpPr/>
          <p:nvPr/>
        </p:nvSpPr>
        <p:spPr>
          <a:xfrm>
            <a:off x="0" y="6781667"/>
            <a:ext cx="12192000" cy="82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" name="Google Shape;99;p5"/>
          <p:cNvGrpSpPr/>
          <p:nvPr/>
        </p:nvGrpSpPr>
        <p:grpSpPr>
          <a:xfrm>
            <a:off x="10492388" y="6140674"/>
            <a:ext cx="1039677" cy="639999"/>
            <a:chOff x="238125" y="655650"/>
            <a:chExt cx="7121075" cy="4383550"/>
          </a:xfrm>
        </p:grpSpPr>
        <p:sp>
          <p:nvSpPr>
            <p:cNvPr id="100" name="Google Shape;100;p5"/>
            <p:cNvSpPr/>
            <p:nvPr/>
          </p:nvSpPr>
          <p:spPr>
            <a:xfrm>
              <a:off x="4266250" y="3397625"/>
              <a:ext cx="204200" cy="696300"/>
            </a:xfrm>
            <a:custGeom>
              <a:avLst/>
              <a:gdLst/>
              <a:ahLst/>
              <a:cxnLst/>
              <a:rect l="l" t="t" r="r" b="b"/>
              <a:pathLst>
                <a:path w="8168" h="27852" extrusionOk="0">
                  <a:moveTo>
                    <a:pt x="1729" y="0"/>
                  </a:moveTo>
                  <a:cubicBezTo>
                    <a:pt x="1311" y="0"/>
                    <a:pt x="1311" y="224"/>
                    <a:pt x="1311" y="224"/>
                  </a:cubicBezTo>
                  <a:cubicBezTo>
                    <a:pt x="1008" y="1636"/>
                    <a:pt x="504" y="2846"/>
                    <a:pt x="504" y="4258"/>
                  </a:cubicBezTo>
                  <a:cubicBezTo>
                    <a:pt x="0" y="7383"/>
                    <a:pt x="0" y="10408"/>
                    <a:pt x="504" y="13635"/>
                  </a:cubicBezTo>
                  <a:cubicBezTo>
                    <a:pt x="504" y="17164"/>
                    <a:pt x="1311" y="21197"/>
                    <a:pt x="1815" y="23818"/>
                  </a:cubicBezTo>
                  <a:cubicBezTo>
                    <a:pt x="2218" y="26440"/>
                    <a:pt x="3126" y="27347"/>
                    <a:pt x="4537" y="27852"/>
                  </a:cubicBezTo>
                  <a:cubicBezTo>
                    <a:pt x="4537" y="27852"/>
                    <a:pt x="5042" y="27852"/>
                    <a:pt x="5848" y="27347"/>
                  </a:cubicBezTo>
                  <a:cubicBezTo>
                    <a:pt x="7159" y="26440"/>
                    <a:pt x="8167" y="24726"/>
                    <a:pt x="7663" y="22911"/>
                  </a:cubicBezTo>
                  <a:cubicBezTo>
                    <a:pt x="7159" y="20794"/>
                    <a:pt x="6252" y="17567"/>
                    <a:pt x="5344" y="11820"/>
                  </a:cubicBezTo>
                  <a:cubicBezTo>
                    <a:pt x="4537" y="8190"/>
                    <a:pt x="4537" y="4661"/>
                    <a:pt x="4033" y="2039"/>
                  </a:cubicBezTo>
                  <a:lnTo>
                    <a:pt x="4134" y="2039"/>
                  </a:lnTo>
                  <a:cubicBezTo>
                    <a:pt x="4134" y="1132"/>
                    <a:pt x="3227" y="224"/>
                    <a:pt x="2722" y="224"/>
                  </a:cubicBezTo>
                  <a:cubicBezTo>
                    <a:pt x="2252" y="56"/>
                    <a:pt x="1938" y="0"/>
                    <a:pt x="1729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4248600" y="2556250"/>
              <a:ext cx="216800" cy="797150"/>
            </a:xfrm>
            <a:custGeom>
              <a:avLst/>
              <a:gdLst/>
              <a:ahLst/>
              <a:cxnLst/>
              <a:rect l="l" t="t" r="r" b="b"/>
              <a:pathLst>
                <a:path w="8672" h="31886" extrusionOk="0">
                  <a:moveTo>
                    <a:pt x="3328" y="1"/>
                  </a:moveTo>
                  <a:cubicBezTo>
                    <a:pt x="2824" y="1"/>
                    <a:pt x="2420" y="1"/>
                    <a:pt x="1916" y="505"/>
                  </a:cubicBezTo>
                  <a:cubicBezTo>
                    <a:pt x="1009" y="1917"/>
                    <a:pt x="504" y="3631"/>
                    <a:pt x="504" y="5446"/>
                  </a:cubicBezTo>
                  <a:cubicBezTo>
                    <a:pt x="0" y="9479"/>
                    <a:pt x="0" y="13815"/>
                    <a:pt x="504" y="17848"/>
                  </a:cubicBezTo>
                  <a:lnTo>
                    <a:pt x="1009" y="23696"/>
                  </a:lnTo>
                  <a:cubicBezTo>
                    <a:pt x="1009" y="25813"/>
                    <a:pt x="1916" y="28435"/>
                    <a:pt x="3328" y="30754"/>
                  </a:cubicBezTo>
                  <a:cubicBezTo>
                    <a:pt x="4055" y="31537"/>
                    <a:pt x="4503" y="31886"/>
                    <a:pt x="4999" y="31886"/>
                  </a:cubicBezTo>
                  <a:cubicBezTo>
                    <a:pt x="5397" y="31886"/>
                    <a:pt x="5825" y="31662"/>
                    <a:pt x="6453" y="31258"/>
                  </a:cubicBezTo>
                  <a:cubicBezTo>
                    <a:pt x="6958" y="30855"/>
                    <a:pt x="7361" y="30350"/>
                    <a:pt x="7865" y="29443"/>
                  </a:cubicBezTo>
                  <a:cubicBezTo>
                    <a:pt x="8672" y="25611"/>
                    <a:pt x="8369" y="21578"/>
                    <a:pt x="6958" y="17545"/>
                  </a:cubicBezTo>
                  <a:cubicBezTo>
                    <a:pt x="6050" y="13512"/>
                    <a:pt x="5546" y="9983"/>
                    <a:pt x="5546" y="5950"/>
                  </a:cubicBezTo>
                  <a:lnTo>
                    <a:pt x="5546" y="2723"/>
                  </a:lnTo>
                  <a:lnTo>
                    <a:pt x="5546" y="2623"/>
                  </a:lnTo>
                  <a:cubicBezTo>
                    <a:pt x="5546" y="1413"/>
                    <a:pt x="5546" y="505"/>
                    <a:pt x="3328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4256150" y="4110975"/>
              <a:ext cx="214300" cy="693800"/>
            </a:xfrm>
            <a:custGeom>
              <a:avLst/>
              <a:gdLst/>
              <a:ahLst/>
              <a:cxnLst/>
              <a:rect l="l" t="t" r="r" b="b"/>
              <a:pathLst>
                <a:path w="8572" h="27752" extrusionOk="0">
                  <a:moveTo>
                    <a:pt x="1801" y="1"/>
                  </a:moveTo>
                  <a:cubicBezTo>
                    <a:pt x="1412" y="1"/>
                    <a:pt x="1412" y="225"/>
                    <a:pt x="1412" y="225"/>
                  </a:cubicBezTo>
                  <a:cubicBezTo>
                    <a:pt x="1009" y="1536"/>
                    <a:pt x="505" y="2847"/>
                    <a:pt x="505" y="4258"/>
                  </a:cubicBezTo>
                  <a:cubicBezTo>
                    <a:pt x="1" y="7384"/>
                    <a:pt x="1" y="10409"/>
                    <a:pt x="505" y="13534"/>
                  </a:cubicBezTo>
                  <a:cubicBezTo>
                    <a:pt x="1009" y="17063"/>
                    <a:pt x="1412" y="20189"/>
                    <a:pt x="1917" y="23718"/>
                  </a:cubicBezTo>
                  <a:cubicBezTo>
                    <a:pt x="2219" y="26441"/>
                    <a:pt x="4135" y="27751"/>
                    <a:pt x="4538" y="27751"/>
                  </a:cubicBezTo>
                  <a:cubicBezTo>
                    <a:pt x="4941" y="27751"/>
                    <a:pt x="5446" y="27751"/>
                    <a:pt x="6252" y="27247"/>
                  </a:cubicBezTo>
                  <a:cubicBezTo>
                    <a:pt x="7563" y="26441"/>
                    <a:pt x="8571" y="24626"/>
                    <a:pt x="8067" y="22912"/>
                  </a:cubicBezTo>
                  <a:cubicBezTo>
                    <a:pt x="7563" y="20693"/>
                    <a:pt x="6656" y="17568"/>
                    <a:pt x="5748" y="11820"/>
                  </a:cubicBezTo>
                  <a:cubicBezTo>
                    <a:pt x="5244" y="8594"/>
                    <a:pt x="4941" y="4561"/>
                    <a:pt x="4437" y="1939"/>
                  </a:cubicBezTo>
                  <a:lnTo>
                    <a:pt x="4538" y="1939"/>
                  </a:lnTo>
                  <a:cubicBezTo>
                    <a:pt x="4135" y="1032"/>
                    <a:pt x="3631" y="729"/>
                    <a:pt x="2723" y="225"/>
                  </a:cubicBezTo>
                  <a:cubicBezTo>
                    <a:pt x="2286" y="57"/>
                    <a:pt x="1995" y="1"/>
                    <a:pt x="1801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5040100" y="3699475"/>
              <a:ext cx="766325" cy="696950"/>
            </a:xfrm>
            <a:custGeom>
              <a:avLst/>
              <a:gdLst/>
              <a:ahLst/>
              <a:cxnLst/>
              <a:rect l="l" t="t" r="r" b="b"/>
              <a:pathLst>
                <a:path w="30653" h="27878" extrusionOk="0">
                  <a:moveTo>
                    <a:pt x="9020" y="1"/>
                  </a:moveTo>
                  <a:cubicBezTo>
                    <a:pt x="7246" y="1"/>
                    <a:pt x="5408" y="492"/>
                    <a:pt x="4034" y="1561"/>
                  </a:cubicBezTo>
                  <a:cubicBezTo>
                    <a:pt x="2320" y="2367"/>
                    <a:pt x="908" y="4586"/>
                    <a:pt x="908" y="6804"/>
                  </a:cubicBezTo>
                  <a:cubicBezTo>
                    <a:pt x="1" y="9929"/>
                    <a:pt x="1" y="12652"/>
                    <a:pt x="908" y="15778"/>
                  </a:cubicBezTo>
                  <a:cubicBezTo>
                    <a:pt x="1311" y="18399"/>
                    <a:pt x="2622" y="20718"/>
                    <a:pt x="4437" y="22432"/>
                  </a:cubicBezTo>
                  <a:cubicBezTo>
                    <a:pt x="6151" y="24247"/>
                    <a:pt x="8369" y="25054"/>
                    <a:pt x="10588" y="25961"/>
                  </a:cubicBezTo>
                  <a:cubicBezTo>
                    <a:pt x="13209" y="26869"/>
                    <a:pt x="15932" y="27272"/>
                    <a:pt x="19057" y="27776"/>
                  </a:cubicBezTo>
                  <a:cubicBezTo>
                    <a:pt x="19479" y="27844"/>
                    <a:pt x="19908" y="27877"/>
                    <a:pt x="20339" y="27877"/>
                  </a:cubicBezTo>
                  <a:cubicBezTo>
                    <a:pt x="23104" y="27877"/>
                    <a:pt x="25957" y="26515"/>
                    <a:pt x="27527" y="24247"/>
                  </a:cubicBezTo>
                  <a:cubicBezTo>
                    <a:pt x="29745" y="21021"/>
                    <a:pt x="30653" y="16988"/>
                    <a:pt x="29241" y="13458"/>
                  </a:cubicBezTo>
                  <a:cubicBezTo>
                    <a:pt x="28737" y="11744"/>
                    <a:pt x="28334" y="9929"/>
                    <a:pt x="27023" y="8215"/>
                  </a:cubicBezTo>
                  <a:cubicBezTo>
                    <a:pt x="24704" y="5594"/>
                    <a:pt x="22082" y="3779"/>
                    <a:pt x="18957" y="2871"/>
                  </a:cubicBezTo>
                  <a:lnTo>
                    <a:pt x="19158" y="2771"/>
                  </a:lnTo>
                  <a:lnTo>
                    <a:pt x="14722" y="1057"/>
                  </a:lnTo>
                  <a:cubicBezTo>
                    <a:pt x="13411" y="653"/>
                    <a:pt x="12100" y="149"/>
                    <a:pt x="10689" y="149"/>
                  </a:cubicBezTo>
                  <a:cubicBezTo>
                    <a:pt x="10150" y="51"/>
                    <a:pt x="9588" y="1"/>
                    <a:pt x="9020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4432600" y="3967150"/>
              <a:ext cx="579800" cy="727000"/>
            </a:xfrm>
            <a:custGeom>
              <a:avLst/>
              <a:gdLst/>
              <a:ahLst/>
              <a:cxnLst/>
              <a:rect l="l" t="t" r="r" b="b"/>
              <a:pathLst>
                <a:path w="23192" h="29080" extrusionOk="0">
                  <a:moveTo>
                    <a:pt x="6808" y="0"/>
                  </a:moveTo>
                  <a:cubicBezTo>
                    <a:pt x="6356" y="0"/>
                    <a:pt x="5901" y="42"/>
                    <a:pt x="5446" y="130"/>
                  </a:cubicBezTo>
                  <a:cubicBezTo>
                    <a:pt x="2723" y="1037"/>
                    <a:pt x="1009" y="3256"/>
                    <a:pt x="505" y="5978"/>
                  </a:cubicBezTo>
                  <a:cubicBezTo>
                    <a:pt x="1" y="9608"/>
                    <a:pt x="505" y="13137"/>
                    <a:pt x="2219" y="16666"/>
                  </a:cubicBezTo>
                  <a:cubicBezTo>
                    <a:pt x="3631" y="19287"/>
                    <a:pt x="5446" y="21405"/>
                    <a:pt x="7160" y="23724"/>
                  </a:cubicBezTo>
                  <a:cubicBezTo>
                    <a:pt x="8571" y="25438"/>
                    <a:pt x="10285" y="26850"/>
                    <a:pt x="12100" y="27757"/>
                  </a:cubicBezTo>
                  <a:cubicBezTo>
                    <a:pt x="13217" y="28611"/>
                    <a:pt x="14591" y="29080"/>
                    <a:pt x="15886" y="29080"/>
                  </a:cubicBezTo>
                  <a:cubicBezTo>
                    <a:pt x="16579" y="29080"/>
                    <a:pt x="17250" y="28946"/>
                    <a:pt x="17848" y="28665"/>
                  </a:cubicBezTo>
                  <a:cubicBezTo>
                    <a:pt x="20066" y="28160"/>
                    <a:pt x="21780" y="26850"/>
                    <a:pt x="22284" y="24631"/>
                  </a:cubicBezTo>
                  <a:lnTo>
                    <a:pt x="22284" y="24732"/>
                  </a:lnTo>
                  <a:cubicBezTo>
                    <a:pt x="22788" y="23825"/>
                    <a:pt x="23192" y="22413"/>
                    <a:pt x="22284" y="20699"/>
                  </a:cubicBezTo>
                  <a:cubicBezTo>
                    <a:pt x="22284" y="15758"/>
                    <a:pt x="20570" y="10818"/>
                    <a:pt x="17343" y="7289"/>
                  </a:cubicBezTo>
                  <a:lnTo>
                    <a:pt x="12504" y="2449"/>
                  </a:lnTo>
                  <a:cubicBezTo>
                    <a:pt x="11004" y="949"/>
                    <a:pt x="8954" y="0"/>
                    <a:pt x="6808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4432600" y="3286550"/>
              <a:ext cx="579800" cy="719175"/>
            </a:xfrm>
            <a:custGeom>
              <a:avLst/>
              <a:gdLst/>
              <a:ahLst/>
              <a:cxnLst/>
              <a:rect l="l" t="t" r="r" b="b"/>
              <a:pathLst>
                <a:path w="23192" h="28767" extrusionOk="0">
                  <a:moveTo>
                    <a:pt x="6808" y="1"/>
                  </a:moveTo>
                  <a:cubicBezTo>
                    <a:pt x="6356" y="1"/>
                    <a:pt x="5901" y="43"/>
                    <a:pt x="5446" y="130"/>
                  </a:cubicBezTo>
                  <a:cubicBezTo>
                    <a:pt x="2723" y="1038"/>
                    <a:pt x="1009" y="3256"/>
                    <a:pt x="505" y="5978"/>
                  </a:cubicBezTo>
                  <a:cubicBezTo>
                    <a:pt x="1" y="9608"/>
                    <a:pt x="505" y="13137"/>
                    <a:pt x="2219" y="16666"/>
                  </a:cubicBezTo>
                  <a:cubicBezTo>
                    <a:pt x="3631" y="19288"/>
                    <a:pt x="5446" y="21405"/>
                    <a:pt x="7160" y="23724"/>
                  </a:cubicBezTo>
                  <a:cubicBezTo>
                    <a:pt x="8571" y="25438"/>
                    <a:pt x="10285" y="26850"/>
                    <a:pt x="12100" y="27757"/>
                  </a:cubicBezTo>
                  <a:cubicBezTo>
                    <a:pt x="13152" y="28376"/>
                    <a:pt x="14432" y="28767"/>
                    <a:pt x="15660" y="28767"/>
                  </a:cubicBezTo>
                  <a:cubicBezTo>
                    <a:pt x="16433" y="28767"/>
                    <a:pt x="17185" y="28612"/>
                    <a:pt x="17848" y="28261"/>
                  </a:cubicBezTo>
                  <a:cubicBezTo>
                    <a:pt x="20066" y="27757"/>
                    <a:pt x="21780" y="26446"/>
                    <a:pt x="22284" y="24228"/>
                  </a:cubicBezTo>
                  <a:lnTo>
                    <a:pt x="22284" y="24127"/>
                  </a:lnTo>
                  <a:cubicBezTo>
                    <a:pt x="22788" y="22817"/>
                    <a:pt x="23192" y="21405"/>
                    <a:pt x="22284" y="20598"/>
                  </a:cubicBezTo>
                  <a:cubicBezTo>
                    <a:pt x="22284" y="17876"/>
                    <a:pt x="21780" y="15759"/>
                    <a:pt x="20872" y="13540"/>
                  </a:cubicBezTo>
                  <a:cubicBezTo>
                    <a:pt x="20066" y="11322"/>
                    <a:pt x="18755" y="9104"/>
                    <a:pt x="17343" y="7289"/>
                  </a:cubicBezTo>
                  <a:lnTo>
                    <a:pt x="12504" y="2449"/>
                  </a:lnTo>
                  <a:cubicBezTo>
                    <a:pt x="11004" y="950"/>
                    <a:pt x="8954" y="1"/>
                    <a:pt x="6808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7109625" y="3341850"/>
              <a:ext cx="249575" cy="741525"/>
            </a:xfrm>
            <a:custGeom>
              <a:avLst/>
              <a:gdLst/>
              <a:ahLst/>
              <a:cxnLst/>
              <a:rect l="l" t="t" r="r" b="b"/>
              <a:pathLst>
                <a:path w="9983" h="29661" extrusionOk="0">
                  <a:moveTo>
                    <a:pt x="7542" y="0"/>
                  </a:moveTo>
                  <a:cubicBezTo>
                    <a:pt x="7205" y="0"/>
                    <a:pt x="6811" y="79"/>
                    <a:pt x="6353" y="237"/>
                  </a:cubicBezTo>
                  <a:lnTo>
                    <a:pt x="6454" y="36"/>
                  </a:lnTo>
                  <a:lnTo>
                    <a:pt x="6454" y="36"/>
                  </a:lnTo>
                  <a:cubicBezTo>
                    <a:pt x="5042" y="540"/>
                    <a:pt x="4134" y="1447"/>
                    <a:pt x="3328" y="2355"/>
                  </a:cubicBezTo>
                  <a:cubicBezTo>
                    <a:pt x="2824" y="5480"/>
                    <a:pt x="2420" y="9009"/>
                    <a:pt x="1916" y="12135"/>
                  </a:cubicBezTo>
                  <a:cubicBezTo>
                    <a:pt x="1916" y="14958"/>
                    <a:pt x="1009" y="17580"/>
                    <a:pt x="505" y="20201"/>
                  </a:cubicBezTo>
                  <a:cubicBezTo>
                    <a:pt x="0" y="22420"/>
                    <a:pt x="0" y="24134"/>
                    <a:pt x="505" y="26453"/>
                  </a:cubicBezTo>
                  <a:cubicBezTo>
                    <a:pt x="1312" y="27977"/>
                    <a:pt x="2836" y="29660"/>
                    <a:pt x="4369" y="29660"/>
                  </a:cubicBezTo>
                  <a:cubicBezTo>
                    <a:pt x="4560" y="29660"/>
                    <a:pt x="4751" y="29634"/>
                    <a:pt x="4941" y="29578"/>
                  </a:cubicBezTo>
                  <a:cubicBezTo>
                    <a:pt x="6756" y="28671"/>
                    <a:pt x="8067" y="26957"/>
                    <a:pt x="8067" y="24638"/>
                  </a:cubicBezTo>
                  <a:cubicBezTo>
                    <a:pt x="8571" y="21512"/>
                    <a:pt x="9478" y="17983"/>
                    <a:pt x="9478" y="14454"/>
                  </a:cubicBezTo>
                  <a:cubicBezTo>
                    <a:pt x="9983" y="11328"/>
                    <a:pt x="9983" y="8304"/>
                    <a:pt x="9478" y="5077"/>
                  </a:cubicBezTo>
                  <a:cubicBezTo>
                    <a:pt x="9478" y="1749"/>
                    <a:pt x="9135" y="0"/>
                    <a:pt x="7542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7155000" y="2568875"/>
              <a:ext cx="204200" cy="809750"/>
            </a:xfrm>
            <a:custGeom>
              <a:avLst/>
              <a:gdLst/>
              <a:ahLst/>
              <a:cxnLst/>
              <a:rect l="l" t="t" r="r" b="b"/>
              <a:pathLst>
                <a:path w="8168" h="32390" extrusionOk="0">
                  <a:moveTo>
                    <a:pt x="4538" y="0"/>
                  </a:moveTo>
                  <a:lnTo>
                    <a:pt x="4538" y="202"/>
                  </a:lnTo>
                  <a:cubicBezTo>
                    <a:pt x="3126" y="605"/>
                    <a:pt x="2622" y="1513"/>
                    <a:pt x="3126" y="2924"/>
                  </a:cubicBezTo>
                  <a:lnTo>
                    <a:pt x="3126" y="6453"/>
                  </a:lnTo>
                  <a:cubicBezTo>
                    <a:pt x="3126" y="10486"/>
                    <a:pt x="2622" y="14519"/>
                    <a:pt x="1714" y="18048"/>
                  </a:cubicBezTo>
                  <a:cubicBezTo>
                    <a:pt x="807" y="21174"/>
                    <a:pt x="505" y="24199"/>
                    <a:pt x="0" y="27325"/>
                  </a:cubicBezTo>
                  <a:cubicBezTo>
                    <a:pt x="0" y="29140"/>
                    <a:pt x="404" y="30854"/>
                    <a:pt x="1714" y="31761"/>
                  </a:cubicBezTo>
                  <a:cubicBezTo>
                    <a:pt x="2343" y="32165"/>
                    <a:pt x="2771" y="32389"/>
                    <a:pt x="3169" y="32389"/>
                  </a:cubicBezTo>
                  <a:cubicBezTo>
                    <a:pt x="3665" y="32389"/>
                    <a:pt x="4113" y="32040"/>
                    <a:pt x="4840" y="31257"/>
                  </a:cubicBezTo>
                  <a:cubicBezTo>
                    <a:pt x="6252" y="28938"/>
                    <a:pt x="7159" y="26316"/>
                    <a:pt x="7159" y="23695"/>
                  </a:cubicBezTo>
                  <a:lnTo>
                    <a:pt x="7663" y="17847"/>
                  </a:lnTo>
                  <a:cubicBezTo>
                    <a:pt x="8168" y="13814"/>
                    <a:pt x="8168" y="9478"/>
                    <a:pt x="7663" y="5445"/>
                  </a:cubicBezTo>
                  <a:cubicBezTo>
                    <a:pt x="7260" y="3630"/>
                    <a:pt x="6756" y="1916"/>
                    <a:pt x="5949" y="504"/>
                  </a:cubicBezTo>
                  <a:cubicBezTo>
                    <a:pt x="5949" y="0"/>
                    <a:pt x="5445" y="0"/>
                    <a:pt x="4538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7122225" y="4106500"/>
              <a:ext cx="214300" cy="690700"/>
            </a:xfrm>
            <a:custGeom>
              <a:avLst/>
              <a:gdLst/>
              <a:ahLst/>
              <a:cxnLst/>
              <a:rect l="l" t="t" r="r" b="b"/>
              <a:pathLst>
                <a:path w="8572" h="27628" extrusionOk="0">
                  <a:moveTo>
                    <a:pt x="5950" y="1"/>
                  </a:moveTo>
                  <a:cubicBezTo>
                    <a:pt x="5042" y="1"/>
                    <a:pt x="4740" y="908"/>
                    <a:pt x="4235" y="1715"/>
                  </a:cubicBezTo>
                  <a:cubicBezTo>
                    <a:pt x="3328" y="4538"/>
                    <a:pt x="3328" y="8470"/>
                    <a:pt x="2824" y="11596"/>
                  </a:cubicBezTo>
                  <a:cubicBezTo>
                    <a:pt x="1916" y="14621"/>
                    <a:pt x="1412" y="18654"/>
                    <a:pt x="505" y="22687"/>
                  </a:cubicBezTo>
                  <a:cubicBezTo>
                    <a:pt x="1" y="24401"/>
                    <a:pt x="908" y="26216"/>
                    <a:pt x="2320" y="27124"/>
                  </a:cubicBezTo>
                  <a:cubicBezTo>
                    <a:pt x="2723" y="27628"/>
                    <a:pt x="3530" y="27628"/>
                    <a:pt x="4034" y="27628"/>
                  </a:cubicBezTo>
                  <a:cubicBezTo>
                    <a:pt x="5345" y="27124"/>
                    <a:pt x="6151" y="26720"/>
                    <a:pt x="6756" y="23595"/>
                  </a:cubicBezTo>
                  <a:cubicBezTo>
                    <a:pt x="7260" y="20368"/>
                    <a:pt x="8067" y="16839"/>
                    <a:pt x="8067" y="13310"/>
                  </a:cubicBezTo>
                  <a:cubicBezTo>
                    <a:pt x="8571" y="10184"/>
                    <a:pt x="8571" y="7160"/>
                    <a:pt x="8067" y="4034"/>
                  </a:cubicBezTo>
                  <a:cubicBezTo>
                    <a:pt x="8067" y="2622"/>
                    <a:pt x="7764" y="1412"/>
                    <a:pt x="7260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5786250" y="3706825"/>
              <a:ext cx="781450" cy="682025"/>
            </a:xfrm>
            <a:custGeom>
              <a:avLst/>
              <a:gdLst/>
              <a:ahLst/>
              <a:cxnLst/>
              <a:rect l="l" t="t" r="r" b="b"/>
              <a:pathLst>
                <a:path w="31258" h="27281" extrusionOk="0">
                  <a:moveTo>
                    <a:pt x="20968" y="0"/>
                  </a:moveTo>
                  <a:cubicBezTo>
                    <a:pt x="19363" y="0"/>
                    <a:pt x="17766" y="218"/>
                    <a:pt x="16133" y="763"/>
                  </a:cubicBezTo>
                  <a:lnTo>
                    <a:pt x="16032" y="561"/>
                  </a:lnTo>
                  <a:lnTo>
                    <a:pt x="11595" y="2376"/>
                  </a:lnTo>
                  <a:cubicBezTo>
                    <a:pt x="10285" y="2779"/>
                    <a:pt x="8974" y="3283"/>
                    <a:pt x="7562" y="4090"/>
                  </a:cubicBezTo>
                  <a:cubicBezTo>
                    <a:pt x="4033" y="5905"/>
                    <a:pt x="1916" y="9031"/>
                    <a:pt x="1412" y="12560"/>
                  </a:cubicBezTo>
                  <a:cubicBezTo>
                    <a:pt x="0" y="16089"/>
                    <a:pt x="908" y="20525"/>
                    <a:pt x="3227" y="23651"/>
                  </a:cubicBezTo>
                  <a:cubicBezTo>
                    <a:pt x="4709" y="25919"/>
                    <a:pt x="7550" y="27281"/>
                    <a:pt x="10314" y="27281"/>
                  </a:cubicBezTo>
                  <a:cubicBezTo>
                    <a:pt x="10745" y="27281"/>
                    <a:pt x="11174" y="27248"/>
                    <a:pt x="11595" y="27180"/>
                  </a:cubicBezTo>
                  <a:cubicBezTo>
                    <a:pt x="14822" y="26776"/>
                    <a:pt x="17948" y="26272"/>
                    <a:pt x="20569" y="25365"/>
                  </a:cubicBezTo>
                  <a:cubicBezTo>
                    <a:pt x="23191" y="24558"/>
                    <a:pt x="25510" y="23651"/>
                    <a:pt x="27224" y="21836"/>
                  </a:cubicBezTo>
                  <a:cubicBezTo>
                    <a:pt x="29442" y="20122"/>
                    <a:pt x="30753" y="17803"/>
                    <a:pt x="30753" y="15181"/>
                  </a:cubicBezTo>
                  <a:cubicBezTo>
                    <a:pt x="31257" y="13971"/>
                    <a:pt x="31257" y="12156"/>
                    <a:pt x="31257" y="10845"/>
                  </a:cubicBezTo>
                  <a:cubicBezTo>
                    <a:pt x="30955" y="8627"/>
                    <a:pt x="30451" y="6006"/>
                    <a:pt x="29543" y="3787"/>
                  </a:cubicBezTo>
                  <a:cubicBezTo>
                    <a:pt x="28232" y="1972"/>
                    <a:pt x="26518" y="763"/>
                    <a:pt x="24199" y="258"/>
                  </a:cubicBezTo>
                  <a:cubicBezTo>
                    <a:pt x="23110" y="97"/>
                    <a:pt x="22037" y="0"/>
                    <a:pt x="20968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6590350" y="3964900"/>
              <a:ext cx="567200" cy="706375"/>
            </a:xfrm>
            <a:custGeom>
              <a:avLst/>
              <a:gdLst/>
              <a:ahLst/>
              <a:cxnLst/>
              <a:rect l="l" t="t" r="r" b="b"/>
              <a:pathLst>
                <a:path w="22688" h="28255" extrusionOk="0">
                  <a:moveTo>
                    <a:pt x="15296" y="0"/>
                  </a:moveTo>
                  <a:cubicBezTo>
                    <a:pt x="14654" y="0"/>
                    <a:pt x="14017" y="100"/>
                    <a:pt x="13411" y="321"/>
                  </a:cubicBezTo>
                  <a:cubicBezTo>
                    <a:pt x="10689" y="1228"/>
                    <a:pt x="8974" y="3043"/>
                    <a:pt x="7160" y="4757"/>
                  </a:cubicBezTo>
                  <a:cubicBezTo>
                    <a:pt x="5849" y="6572"/>
                    <a:pt x="4034" y="8286"/>
                    <a:pt x="3126" y="10101"/>
                  </a:cubicBezTo>
                  <a:cubicBezTo>
                    <a:pt x="1412" y="13227"/>
                    <a:pt x="1" y="17260"/>
                    <a:pt x="1" y="20789"/>
                  </a:cubicBezTo>
                  <a:lnTo>
                    <a:pt x="1" y="23915"/>
                  </a:lnTo>
                  <a:cubicBezTo>
                    <a:pt x="404" y="26234"/>
                    <a:pt x="2118" y="27444"/>
                    <a:pt x="4437" y="27948"/>
                  </a:cubicBezTo>
                  <a:cubicBezTo>
                    <a:pt x="5078" y="28136"/>
                    <a:pt x="5804" y="28255"/>
                    <a:pt x="6551" y="28255"/>
                  </a:cubicBezTo>
                  <a:cubicBezTo>
                    <a:pt x="7802" y="28255"/>
                    <a:pt x="9111" y="27924"/>
                    <a:pt x="10184" y="27040"/>
                  </a:cubicBezTo>
                  <a:cubicBezTo>
                    <a:pt x="13411" y="25326"/>
                    <a:pt x="16032" y="23007"/>
                    <a:pt x="17747" y="20386"/>
                  </a:cubicBezTo>
                  <a:cubicBezTo>
                    <a:pt x="19562" y="17764"/>
                    <a:pt x="20973" y="14638"/>
                    <a:pt x="21780" y="11109"/>
                  </a:cubicBezTo>
                  <a:cubicBezTo>
                    <a:pt x="22687" y="7883"/>
                    <a:pt x="22284" y="4354"/>
                    <a:pt x="20066" y="1732"/>
                  </a:cubicBezTo>
                  <a:cubicBezTo>
                    <a:pt x="18747" y="707"/>
                    <a:pt x="17002" y="0"/>
                    <a:pt x="15296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6590350" y="3275600"/>
              <a:ext cx="567200" cy="727675"/>
            </a:xfrm>
            <a:custGeom>
              <a:avLst/>
              <a:gdLst/>
              <a:ahLst/>
              <a:cxnLst/>
              <a:rect l="l" t="t" r="r" b="b"/>
              <a:pathLst>
                <a:path w="22688" h="29107" extrusionOk="0">
                  <a:moveTo>
                    <a:pt x="15347" y="0"/>
                  </a:moveTo>
                  <a:cubicBezTo>
                    <a:pt x="14688" y="0"/>
                    <a:pt x="14033" y="112"/>
                    <a:pt x="13411" y="366"/>
                  </a:cubicBezTo>
                  <a:cubicBezTo>
                    <a:pt x="10689" y="1173"/>
                    <a:pt x="8571" y="2484"/>
                    <a:pt x="7160" y="4702"/>
                  </a:cubicBezTo>
                  <a:cubicBezTo>
                    <a:pt x="5849" y="6517"/>
                    <a:pt x="4538" y="8231"/>
                    <a:pt x="3126" y="10046"/>
                  </a:cubicBezTo>
                  <a:cubicBezTo>
                    <a:pt x="1412" y="13172"/>
                    <a:pt x="1" y="17205"/>
                    <a:pt x="1" y="20734"/>
                  </a:cubicBezTo>
                  <a:cubicBezTo>
                    <a:pt x="1" y="22146"/>
                    <a:pt x="1" y="23355"/>
                    <a:pt x="505" y="24767"/>
                  </a:cubicBezTo>
                  <a:cubicBezTo>
                    <a:pt x="908" y="27086"/>
                    <a:pt x="2622" y="28296"/>
                    <a:pt x="4941" y="28800"/>
                  </a:cubicBezTo>
                  <a:cubicBezTo>
                    <a:pt x="5582" y="28989"/>
                    <a:pt x="6308" y="29107"/>
                    <a:pt x="7055" y="29107"/>
                  </a:cubicBezTo>
                  <a:cubicBezTo>
                    <a:pt x="8306" y="29107"/>
                    <a:pt x="9616" y="28776"/>
                    <a:pt x="10689" y="27893"/>
                  </a:cubicBezTo>
                  <a:cubicBezTo>
                    <a:pt x="13713" y="25675"/>
                    <a:pt x="16032" y="23557"/>
                    <a:pt x="17747" y="20331"/>
                  </a:cubicBezTo>
                  <a:cubicBezTo>
                    <a:pt x="19562" y="17709"/>
                    <a:pt x="21276" y="14583"/>
                    <a:pt x="21780" y="11054"/>
                  </a:cubicBezTo>
                  <a:cubicBezTo>
                    <a:pt x="22687" y="7525"/>
                    <a:pt x="22284" y="4299"/>
                    <a:pt x="20066" y="1677"/>
                  </a:cubicBezTo>
                  <a:cubicBezTo>
                    <a:pt x="18760" y="734"/>
                    <a:pt x="17037" y="0"/>
                    <a:pt x="15347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5"/>
            <p:cNvSpPr/>
            <p:nvPr/>
          </p:nvSpPr>
          <p:spPr>
            <a:xfrm>
              <a:off x="4223375" y="1801900"/>
              <a:ext cx="854575" cy="793675"/>
            </a:xfrm>
            <a:custGeom>
              <a:avLst/>
              <a:gdLst/>
              <a:ahLst/>
              <a:cxnLst/>
              <a:rect l="l" t="t" r="r" b="b"/>
              <a:pathLst>
                <a:path w="34183" h="31747" extrusionOk="0">
                  <a:moveTo>
                    <a:pt x="8420" y="1"/>
                  </a:moveTo>
                  <a:cubicBezTo>
                    <a:pt x="5994" y="1"/>
                    <a:pt x="3396" y="3690"/>
                    <a:pt x="2118" y="6883"/>
                  </a:cubicBezTo>
                  <a:cubicBezTo>
                    <a:pt x="1" y="13538"/>
                    <a:pt x="404" y="20596"/>
                    <a:pt x="3530" y="27251"/>
                  </a:cubicBezTo>
                  <a:cubicBezTo>
                    <a:pt x="4365" y="29200"/>
                    <a:pt x="6653" y="31747"/>
                    <a:pt x="8820" y="31747"/>
                  </a:cubicBezTo>
                  <a:cubicBezTo>
                    <a:pt x="9007" y="31747"/>
                    <a:pt x="9194" y="31728"/>
                    <a:pt x="9378" y="31687"/>
                  </a:cubicBezTo>
                  <a:cubicBezTo>
                    <a:pt x="17243" y="29872"/>
                    <a:pt x="24502" y="25839"/>
                    <a:pt x="30653" y="21000"/>
                  </a:cubicBezTo>
                  <a:cubicBezTo>
                    <a:pt x="32367" y="19588"/>
                    <a:pt x="33678" y="17471"/>
                    <a:pt x="34182" y="15151"/>
                  </a:cubicBezTo>
                  <a:lnTo>
                    <a:pt x="34182" y="15151"/>
                  </a:lnTo>
                  <a:lnTo>
                    <a:pt x="34081" y="15252"/>
                  </a:lnTo>
                  <a:cubicBezTo>
                    <a:pt x="34081" y="13538"/>
                    <a:pt x="33678" y="12631"/>
                    <a:pt x="30552" y="10917"/>
                  </a:cubicBezTo>
                  <a:cubicBezTo>
                    <a:pt x="24301" y="5472"/>
                    <a:pt x="17243" y="1943"/>
                    <a:pt x="9176" y="128"/>
                  </a:cubicBezTo>
                  <a:cubicBezTo>
                    <a:pt x="8927" y="42"/>
                    <a:pt x="8674" y="1"/>
                    <a:pt x="8420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5"/>
            <p:cNvSpPr/>
            <p:nvPr/>
          </p:nvSpPr>
          <p:spPr>
            <a:xfrm>
              <a:off x="5831625" y="2853700"/>
              <a:ext cx="781450" cy="849525"/>
            </a:xfrm>
            <a:custGeom>
              <a:avLst/>
              <a:gdLst/>
              <a:ahLst/>
              <a:cxnLst/>
              <a:rect l="l" t="t" r="r" b="b"/>
              <a:pathLst>
                <a:path w="31258" h="33981" extrusionOk="0">
                  <a:moveTo>
                    <a:pt x="7562" y="1"/>
                  </a:moveTo>
                  <a:cubicBezTo>
                    <a:pt x="5747" y="908"/>
                    <a:pt x="5445" y="1816"/>
                    <a:pt x="4033" y="4941"/>
                  </a:cubicBezTo>
                  <a:cubicBezTo>
                    <a:pt x="1008" y="12504"/>
                    <a:pt x="0" y="20973"/>
                    <a:pt x="504" y="29039"/>
                  </a:cubicBezTo>
                  <a:cubicBezTo>
                    <a:pt x="504" y="32165"/>
                    <a:pt x="4941" y="33476"/>
                    <a:pt x="8974" y="33980"/>
                  </a:cubicBezTo>
                  <a:cubicBezTo>
                    <a:pt x="16133" y="33980"/>
                    <a:pt x="23191" y="31359"/>
                    <a:pt x="28131" y="26418"/>
                  </a:cubicBezTo>
                  <a:cubicBezTo>
                    <a:pt x="29845" y="24603"/>
                    <a:pt x="31257" y="21074"/>
                    <a:pt x="30350" y="19360"/>
                  </a:cubicBezTo>
                  <a:cubicBezTo>
                    <a:pt x="26316" y="12705"/>
                    <a:pt x="20569" y="6353"/>
                    <a:pt x="13814" y="1917"/>
                  </a:cubicBezTo>
                  <a:cubicBezTo>
                    <a:pt x="12410" y="925"/>
                    <a:pt x="10735" y="70"/>
                    <a:pt x="8900" y="70"/>
                  </a:cubicBezTo>
                  <a:cubicBezTo>
                    <a:pt x="8495" y="70"/>
                    <a:pt x="8082" y="111"/>
                    <a:pt x="7663" y="202"/>
                  </a:cubicBezTo>
                  <a:lnTo>
                    <a:pt x="7562" y="1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5"/>
            <p:cNvSpPr/>
            <p:nvPr/>
          </p:nvSpPr>
          <p:spPr>
            <a:xfrm>
              <a:off x="4967000" y="2866700"/>
              <a:ext cx="814225" cy="844725"/>
            </a:xfrm>
            <a:custGeom>
              <a:avLst/>
              <a:gdLst/>
              <a:ahLst/>
              <a:cxnLst/>
              <a:rect l="l" t="t" r="r" b="b"/>
              <a:pathLst>
                <a:path w="32569" h="33789" extrusionOk="0">
                  <a:moveTo>
                    <a:pt x="23562" y="1"/>
                  </a:moveTo>
                  <a:cubicBezTo>
                    <a:pt x="22433" y="1"/>
                    <a:pt x="20997" y="605"/>
                    <a:pt x="17948" y="1901"/>
                  </a:cubicBezTo>
                  <a:cubicBezTo>
                    <a:pt x="11293" y="6438"/>
                    <a:pt x="5445" y="12286"/>
                    <a:pt x="1412" y="19344"/>
                  </a:cubicBezTo>
                  <a:cubicBezTo>
                    <a:pt x="1" y="21562"/>
                    <a:pt x="2622" y="25595"/>
                    <a:pt x="5849" y="28318"/>
                  </a:cubicBezTo>
                  <a:cubicBezTo>
                    <a:pt x="10632" y="31926"/>
                    <a:pt x="16463" y="33789"/>
                    <a:pt x="22354" y="33789"/>
                  </a:cubicBezTo>
                  <a:cubicBezTo>
                    <a:pt x="23541" y="33789"/>
                    <a:pt x="24730" y="33713"/>
                    <a:pt x="25914" y="33561"/>
                  </a:cubicBezTo>
                  <a:cubicBezTo>
                    <a:pt x="28132" y="33158"/>
                    <a:pt x="31661" y="31444"/>
                    <a:pt x="31661" y="29124"/>
                  </a:cubicBezTo>
                  <a:cubicBezTo>
                    <a:pt x="32568" y="20756"/>
                    <a:pt x="31157" y="12689"/>
                    <a:pt x="28535" y="5127"/>
                  </a:cubicBezTo>
                  <a:cubicBezTo>
                    <a:pt x="28031" y="3312"/>
                    <a:pt x="26216" y="1094"/>
                    <a:pt x="24502" y="187"/>
                  </a:cubicBezTo>
                  <a:lnTo>
                    <a:pt x="24603" y="187"/>
                  </a:lnTo>
                  <a:cubicBezTo>
                    <a:pt x="24258" y="64"/>
                    <a:pt x="23926" y="1"/>
                    <a:pt x="23562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5"/>
            <p:cNvSpPr/>
            <p:nvPr/>
          </p:nvSpPr>
          <p:spPr>
            <a:xfrm>
              <a:off x="4447725" y="2531800"/>
              <a:ext cx="819275" cy="769925"/>
            </a:xfrm>
            <a:custGeom>
              <a:avLst/>
              <a:gdLst/>
              <a:ahLst/>
              <a:cxnLst/>
              <a:rect l="l" t="t" r="r" b="b"/>
              <a:pathLst>
                <a:path w="32771" h="30797" extrusionOk="0">
                  <a:moveTo>
                    <a:pt x="23412" y="0"/>
                  </a:moveTo>
                  <a:cubicBezTo>
                    <a:pt x="16366" y="0"/>
                    <a:pt x="9298" y="1345"/>
                    <a:pt x="2622" y="4105"/>
                  </a:cubicBezTo>
                  <a:cubicBezTo>
                    <a:pt x="1" y="5516"/>
                    <a:pt x="1" y="9953"/>
                    <a:pt x="908" y="13986"/>
                  </a:cubicBezTo>
                  <a:cubicBezTo>
                    <a:pt x="3026" y="20641"/>
                    <a:pt x="7563" y="26388"/>
                    <a:pt x="13714" y="29917"/>
                  </a:cubicBezTo>
                  <a:cubicBezTo>
                    <a:pt x="14995" y="30418"/>
                    <a:pt x="16769" y="30797"/>
                    <a:pt x="18321" y="30797"/>
                  </a:cubicBezTo>
                  <a:cubicBezTo>
                    <a:pt x="19578" y="30797"/>
                    <a:pt x="20689" y="30548"/>
                    <a:pt x="21276" y="29917"/>
                  </a:cubicBezTo>
                  <a:cubicBezTo>
                    <a:pt x="26620" y="23766"/>
                    <a:pt x="30149" y="16708"/>
                    <a:pt x="32367" y="8642"/>
                  </a:cubicBezTo>
                  <a:cubicBezTo>
                    <a:pt x="32770" y="6323"/>
                    <a:pt x="32770" y="4205"/>
                    <a:pt x="31863" y="1987"/>
                  </a:cubicBezTo>
                  <a:lnTo>
                    <a:pt x="32064" y="1886"/>
                  </a:lnTo>
                  <a:cubicBezTo>
                    <a:pt x="31157" y="576"/>
                    <a:pt x="29745" y="576"/>
                    <a:pt x="26216" y="71"/>
                  </a:cubicBezTo>
                  <a:cubicBezTo>
                    <a:pt x="25282" y="24"/>
                    <a:pt x="24347" y="0"/>
                    <a:pt x="23412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5"/>
            <p:cNvSpPr/>
            <p:nvPr/>
          </p:nvSpPr>
          <p:spPr>
            <a:xfrm>
              <a:off x="6512200" y="1778400"/>
              <a:ext cx="844475" cy="793375"/>
            </a:xfrm>
            <a:custGeom>
              <a:avLst/>
              <a:gdLst/>
              <a:ahLst/>
              <a:cxnLst/>
              <a:rect l="l" t="t" r="r" b="b"/>
              <a:pathLst>
                <a:path w="33779" h="31735" extrusionOk="0">
                  <a:moveTo>
                    <a:pt x="1" y="15991"/>
                  </a:moveTo>
                  <a:lnTo>
                    <a:pt x="1" y="16091"/>
                  </a:lnTo>
                  <a:cubicBezTo>
                    <a:pt x="1" y="16090"/>
                    <a:pt x="2" y="16089"/>
                    <a:pt x="2" y="16087"/>
                  </a:cubicBezTo>
                  <a:lnTo>
                    <a:pt x="2" y="16087"/>
                  </a:lnTo>
                  <a:cubicBezTo>
                    <a:pt x="1" y="16055"/>
                    <a:pt x="1" y="16023"/>
                    <a:pt x="1" y="15991"/>
                  </a:cubicBezTo>
                  <a:close/>
                  <a:moveTo>
                    <a:pt x="25363" y="0"/>
                  </a:moveTo>
                  <a:cubicBezTo>
                    <a:pt x="25176" y="0"/>
                    <a:pt x="24990" y="20"/>
                    <a:pt x="24805" y="60"/>
                  </a:cubicBezTo>
                  <a:cubicBezTo>
                    <a:pt x="17243" y="1875"/>
                    <a:pt x="9681" y="5404"/>
                    <a:pt x="3530" y="10344"/>
                  </a:cubicBezTo>
                  <a:cubicBezTo>
                    <a:pt x="1716" y="11654"/>
                    <a:pt x="507" y="13870"/>
                    <a:pt x="2" y="16087"/>
                  </a:cubicBezTo>
                  <a:lnTo>
                    <a:pt x="2" y="16087"/>
                  </a:lnTo>
                  <a:cubicBezTo>
                    <a:pt x="36" y="17740"/>
                    <a:pt x="950" y="18654"/>
                    <a:pt x="3127" y="20830"/>
                  </a:cubicBezTo>
                  <a:cubicBezTo>
                    <a:pt x="9277" y="26275"/>
                    <a:pt x="16839" y="29804"/>
                    <a:pt x="24402" y="31619"/>
                  </a:cubicBezTo>
                  <a:cubicBezTo>
                    <a:pt x="24666" y="31698"/>
                    <a:pt x="24934" y="31735"/>
                    <a:pt x="25202" y="31735"/>
                  </a:cubicBezTo>
                  <a:cubicBezTo>
                    <a:pt x="27696" y="31735"/>
                    <a:pt x="30276" y="28505"/>
                    <a:pt x="31460" y="24864"/>
                  </a:cubicBezTo>
                  <a:cubicBezTo>
                    <a:pt x="33779" y="18209"/>
                    <a:pt x="33779" y="11151"/>
                    <a:pt x="30653" y="4496"/>
                  </a:cubicBezTo>
                  <a:cubicBezTo>
                    <a:pt x="29818" y="2547"/>
                    <a:pt x="27530" y="0"/>
                    <a:pt x="25363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5821525" y="672450"/>
              <a:ext cx="814225" cy="844900"/>
            </a:xfrm>
            <a:custGeom>
              <a:avLst/>
              <a:gdLst/>
              <a:ahLst/>
              <a:cxnLst/>
              <a:rect l="l" t="t" r="r" b="b"/>
              <a:pathLst>
                <a:path w="32569" h="33796" extrusionOk="0">
                  <a:moveTo>
                    <a:pt x="10317" y="0"/>
                  </a:moveTo>
                  <a:cubicBezTo>
                    <a:pt x="9097" y="0"/>
                    <a:pt x="7873" y="79"/>
                    <a:pt x="6655" y="235"/>
                  </a:cubicBezTo>
                  <a:cubicBezTo>
                    <a:pt x="4437" y="538"/>
                    <a:pt x="908" y="2353"/>
                    <a:pt x="908" y="4571"/>
                  </a:cubicBezTo>
                  <a:cubicBezTo>
                    <a:pt x="1" y="12738"/>
                    <a:pt x="1412" y="21107"/>
                    <a:pt x="4034" y="28669"/>
                  </a:cubicBezTo>
                  <a:cubicBezTo>
                    <a:pt x="4538" y="30988"/>
                    <a:pt x="5849" y="32702"/>
                    <a:pt x="8067" y="33610"/>
                  </a:cubicBezTo>
                  <a:cubicBezTo>
                    <a:pt x="8510" y="33733"/>
                    <a:pt x="8893" y="33796"/>
                    <a:pt x="9266" y="33796"/>
                  </a:cubicBezTo>
                  <a:cubicBezTo>
                    <a:pt x="10420" y="33796"/>
                    <a:pt x="11476" y="33191"/>
                    <a:pt x="13915" y="31896"/>
                  </a:cubicBezTo>
                  <a:cubicBezTo>
                    <a:pt x="20973" y="27358"/>
                    <a:pt x="26317" y="21510"/>
                    <a:pt x="30754" y="14452"/>
                  </a:cubicBezTo>
                  <a:cubicBezTo>
                    <a:pt x="32569" y="12133"/>
                    <a:pt x="29846" y="8201"/>
                    <a:pt x="26720" y="5479"/>
                  </a:cubicBezTo>
                  <a:cubicBezTo>
                    <a:pt x="21965" y="1807"/>
                    <a:pt x="16173" y="0"/>
                    <a:pt x="10317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"/>
            <p:cNvSpPr/>
            <p:nvPr/>
          </p:nvSpPr>
          <p:spPr>
            <a:xfrm>
              <a:off x="4999775" y="665725"/>
              <a:ext cx="778925" cy="851750"/>
            </a:xfrm>
            <a:custGeom>
              <a:avLst/>
              <a:gdLst/>
              <a:ahLst/>
              <a:cxnLst/>
              <a:rect l="l" t="t" r="r" b="b"/>
              <a:pathLst>
                <a:path w="31157" h="34070" extrusionOk="0">
                  <a:moveTo>
                    <a:pt x="21780" y="0"/>
                  </a:moveTo>
                  <a:cubicBezTo>
                    <a:pt x="14721" y="504"/>
                    <a:pt x="8067" y="3126"/>
                    <a:pt x="3126" y="8067"/>
                  </a:cubicBezTo>
                  <a:cubicBezTo>
                    <a:pt x="1412" y="9781"/>
                    <a:pt x="0" y="13310"/>
                    <a:pt x="908" y="15125"/>
                  </a:cubicBezTo>
                  <a:cubicBezTo>
                    <a:pt x="4941" y="22283"/>
                    <a:pt x="10688" y="28132"/>
                    <a:pt x="17343" y="32467"/>
                  </a:cubicBezTo>
                  <a:cubicBezTo>
                    <a:pt x="18698" y="33521"/>
                    <a:pt x="20222" y="34069"/>
                    <a:pt x="21873" y="34069"/>
                  </a:cubicBezTo>
                  <a:cubicBezTo>
                    <a:pt x="22433" y="34069"/>
                    <a:pt x="23007" y="34006"/>
                    <a:pt x="23594" y="33879"/>
                  </a:cubicBezTo>
                  <a:cubicBezTo>
                    <a:pt x="25309" y="32971"/>
                    <a:pt x="25712" y="32064"/>
                    <a:pt x="27123" y="28938"/>
                  </a:cubicBezTo>
                  <a:cubicBezTo>
                    <a:pt x="29745" y="21376"/>
                    <a:pt x="31157" y="12906"/>
                    <a:pt x="30249" y="4840"/>
                  </a:cubicBezTo>
                  <a:cubicBezTo>
                    <a:pt x="30249" y="1714"/>
                    <a:pt x="25813" y="0"/>
                    <a:pt x="21780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"/>
            <p:cNvSpPr/>
            <p:nvPr/>
          </p:nvSpPr>
          <p:spPr>
            <a:xfrm>
              <a:off x="6345850" y="1042850"/>
              <a:ext cx="829325" cy="774125"/>
            </a:xfrm>
            <a:custGeom>
              <a:avLst/>
              <a:gdLst/>
              <a:ahLst/>
              <a:cxnLst/>
              <a:rect l="l" t="t" r="r" b="b"/>
              <a:pathLst>
                <a:path w="33173" h="30965" extrusionOk="0">
                  <a:moveTo>
                    <a:pt x="15060" y="0"/>
                  </a:moveTo>
                  <a:cubicBezTo>
                    <a:pt x="13974" y="0"/>
                    <a:pt x="12999" y="281"/>
                    <a:pt x="12402" y="1048"/>
                  </a:cubicBezTo>
                  <a:cubicBezTo>
                    <a:pt x="7058" y="6795"/>
                    <a:pt x="3126" y="13853"/>
                    <a:pt x="807" y="21920"/>
                  </a:cubicBezTo>
                  <a:cubicBezTo>
                    <a:pt x="0" y="24239"/>
                    <a:pt x="0" y="26356"/>
                    <a:pt x="807" y="28675"/>
                  </a:cubicBezTo>
                  <a:cubicBezTo>
                    <a:pt x="2118" y="29986"/>
                    <a:pt x="3428" y="30389"/>
                    <a:pt x="6957" y="30893"/>
                  </a:cubicBezTo>
                  <a:cubicBezTo>
                    <a:pt x="7891" y="30941"/>
                    <a:pt x="8827" y="30964"/>
                    <a:pt x="9762" y="30964"/>
                  </a:cubicBezTo>
                  <a:cubicBezTo>
                    <a:pt x="16807" y="30964"/>
                    <a:pt x="23876" y="29619"/>
                    <a:pt x="30551" y="26860"/>
                  </a:cubicBezTo>
                  <a:cubicBezTo>
                    <a:pt x="33173" y="25449"/>
                    <a:pt x="33173" y="21012"/>
                    <a:pt x="32366" y="16979"/>
                  </a:cubicBezTo>
                  <a:cubicBezTo>
                    <a:pt x="30249" y="10324"/>
                    <a:pt x="25712" y="4577"/>
                    <a:pt x="19460" y="1048"/>
                  </a:cubicBezTo>
                  <a:cubicBezTo>
                    <a:pt x="18238" y="524"/>
                    <a:pt x="16545" y="0"/>
                    <a:pt x="15060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"/>
            <p:cNvSpPr/>
            <p:nvPr/>
          </p:nvSpPr>
          <p:spPr>
            <a:xfrm>
              <a:off x="6340800" y="2531575"/>
              <a:ext cx="836900" cy="782325"/>
            </a:xfrm>
            <a:custGeom>
              <a:avLst/>
              <a:gdLst/>
              <a:ahLst/>
              <a:cxnLst/>
              <a:rect l="l" t="t" r="r" b="b"/>
              <a:pathLst>
                <a:path w="33476" h="31293" extrusionOk="0">
                  <a:moveTo>
                    <a:pt x="9849" y="0"/>
                  </a:moveTo>
                  <a:cubicBezTo>
                    <a:pt x="8989" y="0"/>
                    <a:pt x="8126" y="26"/>
                    <a:pt x="7260" y="80"/>
                  </a:cubicBezTo>
                  <a:cubicBezTo>
                    <a:pt x="5042" y="80"/>
                    <a:pt x="2824" y="988"/>
                    <a:pt x="1009" y="2400"/>
                  </a:cubicBezTo>
                  <a:lnTo>
                    <a:pt x="908" y="2299"/>
                  </a:lnTo>
                  <a:lnTo>
                    <a:pt x="908" y="2299"/>
                  </a:lnTo>
                  <a:cubicBezTo>
                    <a:pt x="1" y="4114"/>
                    <a:pt x="505" y="5021"/>
                    <a:pt x="1412" y="9054"/>
                  </a:cubicBezTo>
                  <a:cubicBezTo>
                    <a:pt x="3227" y="16616"/>
                    <a:pt x="6857" y="24179"/>
                    <a:pt x="12100" y="30329"/>
                  </a:cubicBezTo>
                  <a:cubicBezTo>
                    <a:pt x="12763" y="30992"/>
                    <a:pt x="13790" y="31292"/>
                    <a:pt x="14999" y="31292"/>
                  </a:cubicBezTo>
                  <a:cubicBezTo>
                    <a:pt x="17097" y="31292"/>
                    <a:pt x="19742" y="30389"/>
                    <a:pt x="21981" y="28918"/>
                  </a:cubicBezTo>
                  <a:cubicBezTo>
                    <a:pt x="27729" y="24884"/>
                    <a:pt x="31661" y="18633"/>
                    <a:pt x="33073" y="11575"/>
                  </a:cubicBezTo>
                  <a:cubicBezTo>
                    <a:pt x="33476" y="9458"/>
                    <a:pt x="32568" y="5424"/>
                    <a:pt x="30753" y="4517"/>
                  </a:cubicBezTo>
                  <a:cubicBezTo>
                    <a:pt x="24003" y="1817"/>
                    <a:pt x="17011" y="0"/>
                    <a:pt x="9849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"/>
            <p:cNvSpPr/>
            <p:nvPr/>
          </p:nvSpPr>
          <p:spPr>
            <a:xfrm>
              <a:off x="4412450" y="1049800"/>
              <a:ext cx="844450" cy="777975"/>
            </a:xfrm>
            <a:custGeom>
              <a:avLst/>
              <a:gdLst/>
              <a:ahLst/>
              <a:cxnLst/>
              <a:rect l="l" t="t" r="r" b="b"/>
              <a:pathLst>
                <a:path w="33778" h="31119" extrusionOk="0">
                  <a:moveTo>
                    <a:pt x="18579" y="1"/>
                  </a:moveTo>
                  <a:cubicBezTo>
                    <a:pt x="16465" y="1"/>
                    <a:pt x="13770" y="1054"/>
                    <a:pt x="11495" y="2484"/>
                  </a:cubicBezTo>
                  <a:cubicBezTo>
                    <a:pt x="5647" y="6517"/>
                    <a:pt x="1815" y="12869"/>
                    <a:pt x="404" y="19927"/>
                  </a:cubicBezTo>
                  <a:cubicBezTo>
                    <a:pt x="0" y="22045"/>
                    <a:pt x="908" y="26078"/>
                    <a:pt x="2723" y="26985"/>
                  </a:cubicBezTo>
                  <a:cubicBezTo>
                    <a:pt x="9283" y="29697"/>
                    <a:pt x="16071" y="31119"/>
                    <a:pt x="23020" y="31119"/>
                  </a:cubicBezTo>
                  <a:cubicBezTo>
                    <a:pt x="24082" y="31119"/>
                    <a:pt x="25147" y="31085"/>
                    <a:pt x="26216" y="31019"/>
                  </a:cubicBezTo>
                  <a:cubicBezTo>
                    <a:pt x="28837" y="31019"/>
                    <a:pt x="30652" y="30111"/>
                    <a:pt x="32366" y="28397"/>
                  </a:cubicBezTo>
                  <a:lnTo>
                    <a:pt x="32467" y="28195"/>
                  </a:lnTo>
                  <a:cubicBezTo>
                    <a:pt x="33778" y="26784"/>
                    <a:pt x="33274" y="25574"/>
                    <a:pt x="32467" y="22448"/>
                  </a:cubicBezTo>
                  <a:cubicBezTo>
                    <a:pt x="30652" y="14483"/>
                    <a:pt x="26619" y="7324"/>
                    <a:pt x="21376" y="1072"/>
                  </a:cubicBezTo>
                  <a:cubicBezTo>
                    <a:pt x="20731" y="320"/>
                    <a:pt x="19743" y="1"/>
                    <a:pt x="18579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5143450" y="1502600"/>
              <a:ext cx="1346100" cy="1346100"/>
            </a:xfrm>
            <a:custGeom>
              <a:avLst/>
              <a:gdLst/>
              <a:ahLst/>
              <a:cxnLst/>
              <a:rect l="l" t="t" r="r" b="b"/>
              <a:pathLst>
                <a:path w="53844" h="53844" extrusionOk="0">
                  <a:moveTo>
                    <a:pt x="27124" y="0"/>
                  </a:moveTo>
                  <a:cubicBezTo>
                    <a:pt x="11999" y="0"/>
                    <a:pt x="1" y="11596"/>
                    <a:pt x="1" y="26720"/>
                  </a:cubicBezTo>
                  <a:lnTo>
                    <a:pt x="1" y="27628"/>
                  </a:lnTo>
                  <a:cubicBezTo>
                    <a:pt x="1" y="42349"/>
                    <a:pt x="11999" y="53843"/>
                    <a:pt x="26720" y="53843"/>
                  </a:cubicBezTo>
                  <a:cubicBezTo>
                    <a:pt x="41542" y="53843"/>
                    <a:pt x="53843" y="42248"/>
                    <a:pt x="53843" y="27123"/>
                  </a:cubicBezTo>
                  <a:cubicBezTo>
                    <a:pt x="53843" y="11999"/>
                    <a:pt x="42248" y="0"/>
                    <a:pt x="27124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"/>
            <p:cNvSpPr/>
            <p:nvPr/>
          </p:nvSpPr>
          <p:spPr>
            <a:xfrm>
              <a:off x="4256150" y="4821825"/>
              <a:ext cx="128600" cy="214850"/>
            </a:xfrm>
            <a:custGeom>
              <a:avLst/>
              <a:gdLst/>
              <a:ahLst/>
              <a:cxnLst/>
              <a:rect l="l" t="t" r="r" b="b"/>
              <a:pathLst>
                <a:path w="5144" h="8594" extrusionOk="0">
                  <a:moveTo>
                    <a:pt x="1528" y="1"/>
                  </a:moveTo>
                  <a:cubicBezTo>
                    <a:pt x="1110" y="1"/>
                    <a:pt x="1110" y="225"/>
                    <a:pt x="1110" y="225"/>
                  </a:cubicBezTo>
                  <a:lnTo>
                    <a:pt x="1211" y="225"/>
                  </a:lnTo>
                  <a:cubicBezTo>
                    <a:pt x="707" y="1636"/>
                    <a:pt x="404" y="2846"/>
                    <a:pt x="404" y="4258"/>
                  </a:cubicBezTo>
                  <a:cubicBezTo>
                    <a:pt x="102" y="5670"/>
                    <a:pt x="102" y="7182"/>
                    <a:pt x="1" y="8594"/>
                  </a:cubicBezTo>
                  <a:lnTo>
                    <a:pt x="5143" y="8594"/>
                  </a:lnTo>
                  <a:cubicBezTo>
                    <a:pt x="4941" y="6174"/>
                    <a:pt x="4538" y="3754"/>
                    <a:pt x="4236" y="2040"/>
                  </a:cubicBezTo>
                  <a:cubicBezTo>
                    <a:pt x="3731" y="1132"/>
                    <a:pt x="3429" y="225"/>
                    <a:pt x="2522" y="225"/>
                  </a:cubicBezTo>
                  <a:cubicBezTo>
                    <a:pt x="2051" y="57"/>
                    <a:pt x="1737" y="1"/>
                    <a:pt x="1528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4435125" y="4704200"/>
              <a:ext cx="519300" cy="335000"/>
            </a:xfrm>
            <a:custGeom>
              <a:avLst/>
              <a:gdLst/>
              <a:ahLst/>
              <a:cxnLst/>
              <a:rect l="l" t="t" r="r" b="b"/>
              <a:pathLst>
                <a:path w="20772" h="13400" extrusionOk="0">
                  <a:moveTo>
                    <a:pt x="7031" y="0"/>
                  </a:moveTo>
                  <a:cubicBezTo>
                    <a:pt x="6474" y="0"/>
                    <a:pt x="5909" y="60"/>
                    <a:pt x="5345" y="191"/>
                  </a:cubicBezTo>
                  <a:cubicBezTo>
                    <a:pt x="2622" y="695"/>
                    <a:pt x="908" y="2812"/>
                    <a:pt x="404" y="5434"/>
                  </a:cubicBezTo>
                  <a:cubicBezTo>
                    <a:pt x="1" y="8055"/>
                    <a:pt x="303" y="10677"/>
                    <a:pt x="1009" y="13399"/>
                  </a:cubicBezTo>
                  <a:lnTo>
                    <a:pt x="20771" y="13399"/>
                  </a:lnTo>
                  <a:cubicBezTo>
                    <a:pt x="19965" y="11080"/>
                    <a:pt x="18755" y="9064"/>
                    <a:pt x="17242" y="7350"/>
                  </a:cubicBezTo>
                  <a:lnTo>
                    <a:pt x="17242" y="7148"/>
                  </a:lnTo>
                  <a:cubicBezTo>
                    <a:pt x="15932" y="5434"/>
                    <a:pt x="14117" y="3619"/>
                    <a:pt x="12403" y="1905"/>
                  </a:cubicBezTo>
                  <a:cubicBezTo>
                    <a:pt x="10979" y="797"/>
                    <a:pt x="9058" y="0"/>
                    <a:pt x="7031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"/>
            <p:cNvSpPr/>
            <p:nvPr/>
          </p:nvSpPr>
          <p:spPr>
            <a:xfrm>
              <a:off x="5030025" y="4399175"/>
              <a:ext cx="766325" cy="634975"/>
            </a:xfrm>
            <a:custGeom>
              <a:avLst/>
              <a:gdLst/>
              <a:ahLst/>
              <a:cxnLst/>
              <a:rect l="l" t="t" r="r" b="b"/>
              <a:pathLst>
                <a:path w="30653" h="25399" extrusionOk="0">
                  <a:moveTo>
                    <a:pt x="8987" y="1"/>
                  </a:moveTo>
                  <a:cubicBezTo>
                    <a:pt x="7194" y="1"/>
                    <a:pt x="5389" y="549"/>
                    <a:pt x="4034" y="1603"/>
                  </a:cubicBezTo>
                  <a:cubicBezTo>
                    <a:pt x="2319" y="2511"/>
                    <a:pt x="908" y="4729"/>
                    <a:pt x="908" y="6947"/>
                  </a:cubicBezTo>
                  <a:cubicBezTo>
                    <a:pt x="0" y="10073"/>
                    <a:pt x="0" y="13098"/>
                    <a:pt x="908" y="15820"/>
                  </a:cubicBezTo>
                  <a:cubicBezTo>
                    <a:pt x="1412" y="18542"/>
                    <a:pt x="2319" y="21164"/>
                    <a:pt x="4437" y="22878"/>
                  </a:cubicBezTo>
                  <a:cubicBezTo>
                    <a:pt x="5546" y="24088"/>
                    <a:pt x="6857" y="24794"/>
                    <a:pt x="8268" y="25399"/>
                  </a:cubicBezTo>
                  <a:lnTo>
                    <a:pt x="26922" y="25399"/>
                  </a:lnTo>
                  <a:cubicBezTo>
                    <a:pt x="27123" y="25197"/>
                    <a:pt x="27224" y="24895"/>
                    <a:pt x="27527" y="24693"/>
                  </a:cubicBezTo>
                  <a:cubicBezTo>
                    <a:pt x="29745" y="21567"/>
                    <a:pt x="30652" y="17635"/>
                    <a:pt x="29241" y="13602"/>
                  </a:cubicBezTo>
                  <a:cubicBezTo>
                    <a:pt x="28737" y="11787"/>
                    <a:pt x="28434" y="10073"/>
                    <a:pt x="27023" y="8258"/>
                  </a:cubicBezTo>
                  <a:lnTo>
                    <a:pt x="27224" y="8157"/>
                  </a:lnTo>
                  <a:cubicBezTo>
                    <a:pt x="25006" y="5535"/>
                    <a:pt x="22384" y="3821"/>
                    <a:pt x="19158" y="2914"/>
                  </a:cubicBezTo>
                  <a:lnTo>
                    <a:pt x="14721" y="1099"/>
                  </a:lnTo>
                  <a:cubicBezTo>
                    <a:pt x="13411" y="595"/>
                    <a:pt x="12100" y="192"/>
                    <a:pt x="10789" y="192"/>
                  </a:cubicBezTo>
                  <a:cubicBezTo>
                    <a:pt x="10202" y="64"/>
                    <a:pt x="9595" y="1"/>
                    <a:pt x="8987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5791275" y="4405750"/>
              <a:ext cx="781450" cy="630925"/>
            </a:xfrm>
            <a:custGeom>
              <a:avLst/>
              <a:gdLst/>
              <a:ahLst/>
              <a:cxnLst/>
              <a:rect l="l" t="t" r="r" b="b"/>
              <a:pathLst>
                <a:path w="31258" h="25237" extrusionOk="0">
                  <a:moveTo>
                    <a:pt x="20726" y="1"/>
                  </a:moveTo>
                  <a:cubicBezTo>
                    <a:pt x="19170" y="1"/>
                    <a:pt x="17586" y="245"/>
                    <a:pt x="15932" y="836"/>
                  </a:cubicBezTo>
                  <a:lnTo>
                    <a:pt x="11596" y="2651"/>
                  </a:lnTo>
                  <a:cubicBezTo>
                    <a:pt x="10185" y="3155"/>
                    <a:pt x="8874" y="3558"/>
                    <a:pt x="7563" y="4365"/>
                  </a:cubicBezTo>
                  <a:cubicBezTo>
                    <a:pt x="4034" y="6180"/>
                    <a:pt x="1715" y="9709"/>
                    <a:pt x="1312" y="13339"/>
                  </a:cubicBezTo>
                  <a:cubicBezTo>
                    <a:pt x="1" y="17372"/>
                    <a:pt x="807" y="21405"/>
                    <a:pt x="3126" y="24430"/>
                  </a:cubicBezTo>
                  <a:cubicBezTo>
                    <a:pt x="3227" y="24732"/>
                    <a:pt x="3530" y="24934"/>
                    <a:pt x="3731" y="25237"/>
                  </a:cubicBezTo>
                  <a:lnTo>
                    <a:pt x="23292" y="25237"/>
                  </a:lnTo>
                  <a:cubicBezTo>
                    <a:pt x="24805" y="24531"/>
                    <a:pt x="26015" y="23825"/>
                    <a:pt x="27225" y="22716"/>
                  </a:cubicBezTo>
                  <a:cubicBezTo>
                    <a:pt x="29443" y="20901"/>
                    <a:pt x="30350" y="18683"/>
                    <a:pt x="30754" y="15960"/>
                  </a:cubicBezTo>
                  <a:cubicBezTo>
                    <a:pt x="31258" y="14650"/>
                    <a:pt x="31258" y="12835"/>
                    <a:pt x="31258" y="11625"/>
                  </a:cubicBezTo>
                  <a:cubicBezTo>
                    <a:pt x="30754" y="8902"/>
                    <a:pt x="30350" y="6281"/>
                    <a:pt x="29443" y="4062"/>
                  </a:cubicBezTo>
                  <a:cubicBezTo>
                    <a:pt x="28031" y="2248"/>
                    <a:pt x="26317" y="836"/>
                    <a:pt x="24200" y="533"/>
                  </a:cubicBezTo>
                  <a:lnTo>
                    <a:pt x="23998" y="332"/>
                  </a:lnTo>
                  <a:cubicBezTo>
                    <a:pt x="22912" y="123"/>
                    <a:pt x="21826" y="1"/>
                    <a:pt x="20726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"/>
            <p:cNvSpPr/>
            <p:nvPr/>
          </p:nvSpPr>
          <p:spPr>
            <a:xfrm>
              <a:off x="6623125" y="4683300"/>
              <a:ext cx="549550" cy="353375"/>
            </a:xfrm>
            <a:custGeom>
              <a:avLst/>
              <a:gdLst/>
              <a:ahLst/>
              <a:cxnLst/>
              <a:rect l="l" t="t" r="r" b="b"/>
              <a:pathLst>
                <a:path w="21982" h="14135" extrusionOk="0">
                  <a:moveTo>
                    <a:pt x="14086" y="1"/>
                  </a:moveTo>
                  <a:cubicBezTo>
                    <a:pt x="13444" y="1"/>
                    <a:pt x="12807" y="101"/>
                    <a:pt x="12201" y="321"/>
                  </a:cubicBezTo>
                  <a:lnTo>
                    <a:pt x="12100" y="422"/>
                  </a:lnTo>
                  <a:cubicBezTo>
                    <a:pt x="9378" y="1329"/>
                    <a:pt x="7159" y="2741"/>
                    <a:pt x="5849" y="4858"/>
                  </a:cubicBezTo>
                  <a:cubicBezTo>
                    <a:pt x="4538" y="6270"/>
                    <a:pt x="3227" y="7984"/>
                    <a:pt x="1815" y="9799"/>
                  </a:cubicBezTo>
                  <a:cubicBezTo>
                    <a:pt x="1110" y="11110"/>
                    <a:pt x="505" y="12521"/>
                    <a:pt x="0" y="14135"/>
                  </a:cubicBezTo>
                  <a:lnTo>
                    <a:pt x="20368" y="14135"/>
                  </a:lnTo>
                  <a:cubicBezTo>
                    <a:pt x="20771" y="13025"/>
                    <a:pt x="20973" y="12118"/>
                    <a:pt x="21074" y="11110"/>
                  </a:cubicBezTo>
                  <a:cubicBezTo>
                    <a:pt x="21981" y="7883"/>
                    <a:pt x="21074" y="4354"/>
                    <a:pt x="18855" y="1733"/>
                  </a:cubicBezTo>
                  <a:cubicBezTo>
                    <a:pt x="17537" y="707"/>
                    <a:pt x="15792" y="1"/>
                    <a:pt x="14086" y="1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"/>
            <p:cNvSpPr/>
            <p:nvPr/>
          </p:nvSpPr>
          <p:spPr>
            <a:xfrm>
              <a:off x="7207925" y="4811750"/>
              <a:ext cx="123550" cy="224925"/>
            </a:xfrm>
            <a:custGeom>
              <a:avLst/>
              <a:gdLst/>
              <a:ahLst/>
              <a:cxnLst/>
              <a:rect l="l" t="t" r="r" b="b"/>
              <a:pathLst>
                <a:path w="4942" h="8997" extrusionOk="0">
                  <a:moveTo>
                    <a:pt x="3190" y="0"/>
                  </a:moveTo>
                  <a:cubicBezTo>
                    <a:pt x="2981" y="0"/>
                    <a:pt x="2723" y="56"/>
                    <a:pt x="2421" y="224"/>
                  </a:cubicBezTo>
                  <a:cubicBezTo>
                    <a:pt x="1513" y="224"/>
                    <a:pt x="1009" y="1132"/>
                    <a:pt x="1009" y="2039"/>
                  </a:cubicBezTo>
                  <a:cubicBezTo>
                    <a:pt x="404" y="3955"/>
                    <a:pt x="102" y="6577"/>
                    <a:pt x="1" y="8997"/>
                  </a:cubicBezTo>
                  <a:lnTo>
                    <a:pt x="4941" y="8997"/>
                  </a:lnTo>
                  <a:cubicBezTo>
                    <a:pt x="4941" y="7282"/>
                    <a:pt x="4941" y="5770"/>
                    <a:pt x="4538" y="4157"/>
                  </a:cubicBezTo>
                  <a:cubicBezTo>
                    <a:pt x="4538" y="2745"/>
                    <a:pt x="4034" y="1535"/>
                    <a:pt x="3631" y="124"/>
                  </a:cubicBezTo>
                  <a:lnTo>
                    <a:pt x="3631" y="124"/>
                  </a:lnTo>
                  <a:lnTo>
                    <a:pt x="3832" y="224"/>
                  </a:lnTo>
                  <a:cubicBezTo>
                    <a:pt x="3832" y="224"/>
                    <a:pt x="3608" y="0"/>
                    <a:pt x="3190" y="0"/>
                  </a:cubicBez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"/>
            <p:cNvSpPr/>
            <p:nvPr/>
          </p:nvSpPr>
          <p:spPr>
            <a:xfrm>
              <a:off x="3043675" y="690925"/>
              <a:ext cx="221850" cy="4348275"/>
            </a:xfrm>
            <a:custGeom>
              <a:avLst/>
              <a:gdLst/>
              <a:ahLst/>
              <a:cxnLst/>
              <a:rect l="l" t="t" r="r" b="b"/>
              <a:pathLst>
                <a:path w="8874" h="173931" extrusionOk="0">
                  <a:moveTo>
                    <a:pt x="1" y="1"/>
                  </a:moveTo>
                  <a:lnTo>
                    <a:pt x="1" y="173930"/>
                  </a:lnTo>
                  <a:lnTo>
                    <a:pt x="8874" y="173930"/>
                  </a:lnTo>
                  <a:lnTo>
                    <a:pt x="8874" y="1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"/>
            <p:cNvSpPr/>
            <p:nvPr/>
          </p:nvSpPr>
          <p:spPr>
            <a:xfrm>
              <a:off x="638900" y="678325"/>
              <a:ext cx="274800" cy="4358350"/>
            </a:xfrm>
            <a:custGeom>
              <a:avLst/>
              <a:gdLst/>
              <a:ahLst/>
              <a:cxnLst/>
              <a:rect l="l" t="t" r="r" b="b"/>
              <a:pathLst>
                <a:path w="10992" h="174334" extrusionOk="0">
                  <a:moveTo>
                    <a:pt x="1" y="0"/>
                  </a:moveTo>
                  <a:lnTo>
                    <a:pt x="404" y="174334"/>
                  </a:lnTo>
                  <a:lnTo>
                    <a:pt x="10991" y="174334"/>
                  </a:lnTo>
                  <a:cubicBezTo>
                    <a:pt x="10588" y="172922"/>
                    <a:pt x="10285" y="172115"/>
                    <a:pt x="10285" y="172115"/>
                  </a:cubicBezTo>
                  <a:lnTo>
                    <a:pt x="7664" y="158403"/>
                  </a:lnTo>
                  <a:lnTo>
                    <a:pt x="7563" y="158403"/>
                  </a:lnTo>
                  <a:lnTo>
                    <a:pt x="7563" y="0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"/>
            <p:cNvSpPr/>
            <p:nvPr/>
          </p:nvSpPr>
          <p:spPr>
            <a:xfrm>
              <a:off x="238125" y="678325"/>
              <a:ext cx="209225" cy="4358350"/>
            </a:xfrm>
            <a:custGeom>
              <a:avLst/>
              <a:gdLst/>
              <a:ahLst/>
              <a:cxnLst/>
              <a:rect l="l" t="t" r="r" b="b"/>
              <a:pathLst>
                <a:path w="8369" h="174334" extrusionOk="0">
                  <a:moveTo>
                    <a:pt x="0" y="0"/>
                  </a:moveTo>
                  <a:lnTo>
                    <a:pt x="0" y="174334"/>
                  </a:lnTo>
                  <a:lnTo>
                    <a:pt x="8369" y="174334"/>
                  </a:lnTo>
                  <a:lnTo>
                    <a:pt x="8066" y="0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"/>
            <p:cNvSpPr/>
            <p:nvPr/>
          </p:nvSpPr>
          <p:spPr>
            <a:xfrm>
              <a:off x="2642900" y="668250"/>
              <a:ext cx="224350" cy="4370950"/>
            </a:xfrm>
            <a:custGeom>
              <a:avLst/>
              <a:gdLst/>
              <a:ahLst/>
              <a:cxnLst/>
              <a:rect l="l" t="t" r="r" b="b"/>
              <a:pathLst>
                <a:path w="8974" h="174838" extrusionOk="0">
                  <a:moveTo>
                    <a:pt x="0" y="0"/>
                  </a:moveTo>
                  <a:lnTo>
                    <a:pt x="0" y="174837"/>
                  </a:lnTo>
                  <a:lnTo>
                    <a:pt x="8974" y="174837"/>
                  </a:lnTo>
                  <a:lnTo>
                    <a:pt x="8974" y="0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"/>
            <p:cNvSpPr/>
            <p:nvPr/>
          </p:nvSpPr>
          <p:spPr>
            <a:xfrm>
              <a:off x="1052300" y="655650"/>
              <a:ext cx="990675" cy="4381025"/>
            </a:xfrm>
            <a:custGeom>
              <a:avLst/>
              <a:gdLst/>
              <a:ahLst/>
              <a:cxnLst/>
              <a:rect l="l" t="t" r="r" b="b"/>
              <a:pathLst>
                <a:path w="39627" h="175241" extrusionOk="0">
                  <a:moveTo>
                    <a:pt x="31560" y="0"/>
                  </a:moveTo>
                  <a:lnTo>
                    <a:pt x="31560" y="64530"/>
                  </a:lnTo>
                  <a:cubicBezTo>
                    <a:pt x="31056" y="69471"/>
                    <a:pt x="30250" y="74412"/>
                    <a:pt x="28435" y="79251"/>
                  </a:cubicBezTo>
                  <a:lnTo>
                    <a:pt x="28435" y="79151"/>
                  </a:lnTo>
                  <a:cubicBezTo>
                    <a:pt x="28167" y="80002"/>
                    <a:pt x="27892" y="80377"/>
                    <a:pt x="27615" y="80377"/>
                  </a:cubicBezTo>
                  <a:cubicBezTo>
                    <a:pt x="25599" y="80377"/>
                    <a:pt x="23494" y="60497"/>
                    <a:pt x="23494" y="60497"/>
                  </a:cubicBezTo>
                  <a:lnTo>
                    <a:pt x="23494" y="907"/>
                  </a:lnTo>
                  <a:lnTo>
                    <a:pt x="15932" y="907"/>
                  </a:lnTo>
                  <a:lnTo>
                    <a:pt x="15932" y="91250"/>
                  </a:lnTo>
                  <a:cubicBezTo>
                    <a:pt x="15932" y="91250"/>
                    <a:pt x="17343" y="113029"/>
                    <a:pt x="18654" y="119281"/>
                  </a:cubicBezTo>
                  <a:cubicBezTo>
                    <a:pt x="23897" y="141967"/>
                    <a:pt x="21780" y="149529"/>
                    <a:pt x="21780" y="149529"/>
                  </a:cubicBezTo>
                  <a:cubicBezTo>
                    <a:pt x="19965" y="143278"/>
                    <a:pt x="17747" y="136623"/>
                    <a:pt x="15125" y="130372"/>
                  </a:cubicBezTo>
                  <a:cubicBezTo>
                    <a:pt x="9781" y="120995"/>
                    <a:pt x="7059" y="109903"/>
                    <a:pt x="7563" y="98711"/>
                  </a:cubicBezTo>
                  <a:lnTo>
                    <a:pt x="7563" y="907"/>
                  </a:lnTo>
                  <a:lnTo>
                    <a:pt x="1" y="907"/>
                  </a:lnTo>
                  <a:lnTo>
                    <a:pt x="505" y="153562"/>
                  </a:lnTo>
                  <a:lnTo>
                    <a:pt x="505" y="161931"/>
                  </a:lnTo>
                  <a:lnTo>
                    <a:pt x="3127" y="173022"/>
                  </a:lnTo>
                  <a:cubicBezTo>
                    <a:pt x="3227" y="173829"/>
                    <a:pt x="3328" y="174434"/>
                    <a:pt x="3631" y="175241"/>
                  </a:cubicBezTo>
                  <a:lnTo>
                    <a:pt x="32871" y="175241"/>
                  </a:lnTo>
                  <a:cubicBezTo>
                    <a:pt x="33274" y="171913"/>
                    <a:pt x="33980" y="168687"/>
                    <a:pt x="35291" y="165460"/>
                  </a:cubicBezTo>
                  <a:cubicBezTo>
                    <a:pt x="37913" y="156587"/>
                    <a:pt x="39324" y="146807"/>
                    <a:pt x="39627" y="137531"/>
                  </a:cubicBezTo>
                  <a:lnTo>
                    <a:pt x="39627" y="0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"/>
            <p:cNvSpPr/>
            <p:nvPr/>
          </p:nvSpPr>
          <p:spPr>
            <a:xfrm>
              <a:off x="2027825" y="668250"/>
              <a:ext cx="423525" cy="4368425"/>
            </a:xfrm>
            <a:custGeom>
              <a:avLst/>
              <a:gdLst/>
              <a:ahLst/>
              <a:cxnLst/>
              <a:rect l="l" t="t" r="r" b="b"/>
              <a:pathLst>
                <a:path w="16941" h="174737" extrusionOk="0">
                  <a:moveTo>
                    <a:pt x="8874" y="0"/>
                  </a:moveTo>
                  <a:lnTo>
                    <a:pt x="8874" y="144085"/>
                  </a:lnTo>
                  <a:lnTo>
                    <a:pt x="8975" y="144085"/>
                  </a:lnTo>
                  <a:cubicBezTo>
                    <a:pt x="8975" y="144085"/>
                    <a:pt x="4034" y="162335"/>
                    <a:pt x="2320" y="168183"/>
                  </a:cubicBezTo>
                  <a:cubicBezTo>
                    <a:pt x="1614" y="170300"/>
                    <a:pt x="908" y="172518"/>
                    <a:pt x="1" y="174737"/>
                  </a:cubicBezTo>
                  <a:lnTo>
                    <a:pt x="16940" y="174737"/>
                  </a:lnTo>
                  <a:lnTo>
                    <a:pt x="16940" y="0"/>
                  </a:lnTo>
                  <a:close/>
                </a:path>
              </a:pathLst>
            </a:custGeom>
            <a:solidFill>
              <a:srgbClr val="C9E5B4">
                <a:alpha val="23137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72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>
            <a:spLocks noGrp="1"/>
          </p:cNvSpPr>
          <p:nvPr>
            <p:ph type="title"/>
          </p:nvPr>
        </p:nvSpPr>
        <p:spPr>
          <a:xfrm>
            <a:off x="415600" y="3901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 Slab SemiBold"/>
              <a:buNone/>
              <a:defRPr>
                <a:latin typeface="Roboto Slab SemiBold"/>
                <a:ea typeface="Roboto Slab SemiBold"/>
                <a:cs typeface="Roboto Slab SemiBold"/>
                <a:sym typeface="Roboto Slab SemiBold"/>
              </a:defRPr>
            </a:lvl9pPr>
          </a:lstStyle>
          <a:p>
            <a:endParaRPr/>
          </a:p>
        </p:txBody>
      </p:sp>
      <p:sp>
        <p:nvSpPr>
          <p:cNvPr id="137" name="Google Shape;137;p6"/>
          <p:cNvSpPr txBox="1">
            <a:spLocks noGrp="1"/>
          </p:cNvSpPr>
          <p:nvPr>
            <p:ph type="body" idx="1"/>
          </p:nvPr>
        </p:nvSpPr>
        <p:spPr>
          <a:xfrm>
            <a:off x="415600" y="14350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40256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1219170" lvl="1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○"/>
              <a:defRPr/>
            </a:lvl2pPr>
            <a:lvl3pPr marL="1828754" lvl="2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■"/>
              <a:defRPr/>
            </a:lvl3pPr>
            <a:lvl4pPr marL="2438339" lvl="3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●"/>
              <a:defRPr/>
            </a:lvl4pPr>
            <a:lvl5pPr marL="3047924" lvl="4" indent="-423323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■"/>
              <a:defRPr/>
            </a:lvl6pPr>
            <a:lvl7pPr marL="4267093" lvl="6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●"/>
              <a:defRPr/>
            </a:lvl7pPr>
            <a:lvl8pPr marL="4876678" lvl="7" indent="-406390" algn="l">
              <a:lnSpc>
                <a:spcPct val="150000"/>
              </a:lnSpc>
              <a:spcBef>
                <a:spcPts val="1333"/>
              </a:spcBef>
              <a:spcAft>
                <a:spcPts val="0"/>
              </a:spcAft>
              <a:buSzPts val="1200"/>
              <a:buChar char="○"/>
              <a:defRPr/>
            </a:lvl8pPr>
            <a:lvl9pPr marL="5486263" lvl="8" indent="-406390" algn="l">
              <a:lnSpc>
                <a:spcPct val="150000"/>
              </a:lnSpc>
              <a:spcBef>
                <a:spcPts val="1333"/>
              </a:spcBef>
              <a:spcAft>
                <a:spcPts val="1333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fld id="{00000000-1234-1234-1234-123412341234}" type="slidenum">
              <a:rPr lang="es-419" smtClean="0"/>
              <a:pPr/>
              <a:t>‹#›</a:t>
            </a:fld>
            <a:endParaRPr lang="es-419"/>
          </a:p>
        </p:txBody>
      </p:sp>
      <p:sp>
        <p:nvSpPr>
          <p:cNvPr id="139" name="Google Shape;139;p6"/>
          <p:cNvSpPr/>
          <p:nvPr/>
        </p:nvSpPr>
        <p:spPr>
          <a:xfrm>
            <a:off x="0" y="6781667"/>
            <a:ext cx="12192000" cy="82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0" name="Google Shape;140;p6"/>
          <p:cNvGrpSpPr/>
          <p:nvPr/>
        </p:nvGrpSpPr>
        <p:grpSpPr>
          <a:xfrm>
            <a:off x="10492388" y="6140674"/>
            <a:ext cx="1039677" cy="639999"/>
            <a:chOff x="238125" y="655650"/>
            <a:chExt cx="7121075" cy="4383550"/>
          </a:xfrm>
        </p:grpSpPr>
        <p:sp>
          <p:nvSpPr>
            <p:cNvPr id="141" name="Google Shape;141;p6"/>
            <p:cNvSpPr/>
            <p:nvPr/>
          </p:nvSpPr>
          <p:spPr>
            <a:xfrm>
              <a:off x="4266250" y="3397625"/>
              <a:ext cx="204200" cy="696300"/>
            </a:xfrm>
            <a:custGeom>
              <a:avLst/>
              <a:gdLst/>
              <a:ahLst/>
              <a:cxnLst/>
              <a:rect l="l" t="t" r="r" b="b"/>
              <a:pathLst>
                <a:path w="8168" h="27852" extrusionOk="0">
                  <a:moveTo>
                    <a:pt x="1729" y="0"/>
                  </a:moveTo>
                  <a:cubicBezTo>
                    <a:pt x="1311" y="0"/>
                    <a:pt x="1311" y="224"/>
                    <a:pt x="1311" y="224"/>
                  </a:cubicBezTo>
                  <a:cubicBezTo>
                    <a:pt x="1008" y="1636"/>
                    <a:pt x="504" y="2846"/>
                    <a:pt x="504" y="4258"/>
                  </a:cubicBezTo>
                  <a:cubicBezTo>
                    <a:pt x="0" y="7383"/>
                    <a:pt x="0" y="10408"/>
                    <a:pt x="504" y="13635"/>
                  </a:cubicBezTo>
                  <a:cubicBezTo>
                    <a:pt x="504" y="17164"/>
                    <a:pt x="1311" y="21197"/>
                    <a:pt x="1815" y="23818"/>
                  </a:cubicBezTo>
                  <a:cubicBezTo>
                    <a:pt x="2218" y="26440"/>
                    <a:pt x="3126" y="27347"/>
                    <a:pt x="4537" y="27852"/>
                  </a:cubicBezTo>
                  <a:cubicBezTo>
                    <a:pt x="4537" y="27852"/>
                    <a:pt x="5042" y="27852"/>
                    <a:pt x="5848" y="27347"/>
                  </a:cubicBezTo>
                  <a:cubicBezTo>
                    <a:pt x="7159" y="26440"/>
                    <a:pt x="8167" y="24726"/>
                    <a:pt x="7663" y="22911"/>
                  </a:cubicBezTo>
                  <a:cubicBezTo>
                    <a:pt x="7159" y="20794"/>
                    <a:pt x="6252" y="17567"/>
                    <a:pt x="5344" y="11820"/>
                  </a:cubicBezTo>
                  <a:cubicBezTo>
                    <a:pt x="4537" y="8190"/>
                    <a:pt x="4537" y="4661"/>
                    <a:pt x="4033" y="2039"/>
                  </a:cubicBezTo>
                  <a:lnTo>
                    <a:pt x="4134" y="2039"/>
                  </a:lnTo>
                  <a:cubicBezTo>
                    <a:pt x="4134" y="1132"/>
                    <a:pt x="3227" y="224"/>
                    <a:pt x="2722" y="224"/>
                  </a:cubicBezTo>
                  <a:cubicBezTo>
                    <a:pt x="2252" y="56"/>
                    <a:pt x="1938" y="0"/>
                    <a:pt x="1729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6"/>
            <p:cNvSpPr/>
            <p:nvPr/>
          </p:nvSpPr>
          <p:spPr>
            <a:xfrm>
              <a:off x="4248600" y="2556250"/>
              <a:ext cx="216800" cy="797150"/>
            </a:xfrm>
            <a:custGeom>
              <a:avLst/>
              <a:gdLst/>
              <a:ahLst/>
              <a:cxnLst/>
              <a:rect l="l" t="t" r="r" b="b"/>
              <a:pathLst>
                <a:path w="8672" h="31886" extrusionOk="0">
                  <a:moveTo>
                    <a:pt x="3328" y="1"/>
                  </a:moveTo>
                  <a:cubicBezTo>
                    <a:pt x="2824" y="1"/>
                    <a:pt x="2420" y="1"/>
                    <a:pt x="1916" y="505"/>
                  </a:cubicBezTo>
                  <a:cubicBezTo>
                    <a:pt x="1009" y="1917"/>
                    <a:pt x="504" y="3631"/>
                    <a:pt x="504" y="5446"/>
                  </a:cubicBezTo>
                  <a:cubicBezTo>
                    <a:pt x="0" y="9479"/>
                    <a:pt x="0" y="13815"/>
                    <a:pt x="504" y="17848"/>
                  </a:cubicBezTo>
                  <a:lnTo>
                    <a:pt x="1009" y="23696"/>
                  </a:lnTo>
                  <a:cubicBezTo>
                    <a:pt x="1009" y="25813"/>
                    <a:pt x="1916" y="28435"/>
                    <a:pt x="3328" y="30754"/>
                  </a:cubicBezTo>
                  <a:cubicBezTo>
                    <a:pt x="4055" y="31537"/>
                    <a:pt x="4503" y="31886"/>
                    <a:pt x="4999" y="31886"/>
                  </a:cubicBezTo>
                  <a:cubicBezTo>
                    <a:pt x="5397" y="31886"/>
                    <a:pt x="5825" y="31662"/>
                    <a:pt x="6453" y="31258"/>
                  </a:cubicBezTo>
                  <a:cubicBezTo>
                    <a:pt x="6958" y="30855"/>
                    <a:pt x="7361" y="30350"/>
                    <a:pt x="7865" y="29443"/>
                  </a:cubicBezTo>
                  <a:cubicBezTo>
                    <a:pt x="8672" y="25611"/>
                    <a:pt x="8369" y="21578"/>
                    <a:pt x="6958" y="17545"/>
                  </a:cubicBezTo>
                  <a:cubicBezTo>
                    <a:pt x="6050" y="13512"/>
                    <a:pt x="5546" y="9983"/>
                    <a:pt x="5546" y="5950"/>
                  </a:cubicBezTo>
                  <a:lnTo>
                    <a:pt x="5546" y="2723"/>
                  </a:lnTo>
                  <a:lnTo>
                    <a:pt x="5546" y="2623"/>
                  </a:lnTo>
                  <a:cubicBezTo>
                    <a:pt x="5546" y="1413"/>
                    <a:pt x="5546" y="505"/>
                    <a:pt x="3328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6"/>
            <p:cNvSpPr/>
            <p:nvPr/>
          </p:nvSpPr>
          <p:spPr>
            <a:xfrm>
              <a:off x="4256150" y="4110975"/>
              <a:ext cx="214300" cy="693800"/>
            </a:xfrm>
            <a:custGeom>
              <a:avLst/>
              <a:gdLst/>
              <a:ahLst/>
              <a:cxnLst/>
              <a:rect l="l" t="t" r="r" b="b"/>
              <a:pathLst>
                <a:path w="8572" h="27752" extrusionOk="0">
                  <a:moveTo>
                    <a:pt x="1801" y="1"/>
                  </a:moveTo>
                  <a:cubicBezTo>
                    <a:pt x="1412" y="1"/>
                    <a:pt x="1412" y="225"/>
                    <a:pt x="1412" y="225"/>
                  </a:cubicBezTo>
                  <a:cubicBezTo>
                    <a:pt x="1009" y="1536"/>
                    <a:pt x="505" y="2847"/>
                    <a:pt x="505" y="4258"/>
                  </a:cubicBezTo>
                  <a:cubicBezTo>
                    <a:pt x="1" y="7384"/>
                    <a:pt x="1" y="10409"/>
                    <a:pt x="505" y="13534"/>
                  </a:cubicBezTo>
                  <a:cubicBezTo>
                    <a:pt x="1009" y="17063"/>
                    <a:pt x="1412" y="20189"/>
                    <a:pt x="1917" y="23718"/>
                  </a:cubicBezTo>
                  <a:cubicBezTo>
                    <a:pt x="2219" y="26441"/>
                    <a:pt x="4135" y="27751"/>
                    <a:pt x="4538" y="27751"/>
                  </a:cubicBezTo>
                  <a:cubicBezTo>
                    <a:pt x="4941" y="27751"/>
                    <a:pt x="5446" y="27751"/>
                    <a:pt x="6252" y="27247"/>
                  </a:cubicBezTo>
                  <a:cubicBezTo>
                    <a:pt x="7563" y="26441"/>
                    <a:pt x="8571" y="24626"/>
                    <a:pt x="8067" y="22912"/>
                  </a:cubicBezTo>
                  <a:cubicBezTo>
                    <a:pt x="7563" y="20693"/>
                    <a:pt x="6656" y="17568"/>
                    <a:pt x="5748" y="11820"/>
                  </a:cubicBezTo>
                  <a:cubicBezTo>
                    <a:pt x="5244" y="8594"/>
                    <a:pt x="4941" y="4561"/>
                    <a:pt x="4437" y="1939"/>
                  </a:cubicBezTo>
                  <a:lnTo>
                    <a:pt x="4538" y="1939"/>
                  </a:lnTo>
                  <a:cubicBezTo>
                    <a:pt x="4135" y="1032"/>
                    <a:pt x="3631" y="729"/>
                    <a:pt x="2723" y="225"/>
                  </a:cubicBezTo>
                  <a:cubicBezTo>
                    <a:pt x="2286" y="57"/>
                    <a:pt x="1995" y="1"/>
                    <a:pt x="1801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5040100" y="3699475"/>
              <a:ext cx="766325" cy="696950"/>
            </a:xfrm>
            <a:custGeom>
              <a:avLst/>
              <a:gdLst/>
              <a:ahLst/>
              <a:cxnLst/>
              <a:rect l="l" t="t" r="r" b="b"/>
              <a:pathLst>
                <a:path w="30653" h="27878" extrusionOk="0">
                  <a:moveTo>
                    <a:pt x="9020" y="1"/>
                  </a:moveTo>
                  <a:cubicBezTo>
                    <a:pt x="7246" y="1"/>
                    <a:pt x="5408" y="492"/>
                    <a:pt x="4034" y="1561"/>
                  </a:cubicBezTo>
                  <a:cubicBezTo>
                    <a:pt x="2320" y="2367"/>
                    <a:pt x="908" y="4586"/>
                    <a:pt x="908" y="6804"/>
                  </a:cubicBezTo>
                  <a:cubicBezTo>
                    <a:pt x="1" y="9929"/>
                    <a:pt x="1" y="12652"/>
                    <a:pt x="908" y="15778"/>
                  </a:cubicBezTo>
                  <a:cubicBezTo>
                    <a:pt x="1311" y="18399"/>
                    <a:pt x="2622" y="20718"/>
                    <a:pt x="4437" y="22432"/>
                  </a:cubicBezTo>
                  <a:cubicBezTo>
                    <a:pt x="6151" y="24247"/>
                    <a:pt x="8369" y="25054"/>
                    <a:pt x="10588" y="25961"/>
                  </a:cubicBezTo>
                  <a:cubicBezTo>
                    <a:pt x="13209" y="26869"/>
                    <a:pt x="15932" y="27272"/>
                    <a:pt x="19057" y="27776"/>
                  </a:cubicBezTo>
                  <a:cubicBezTo>
                    <a:pt x="19479" y="27844"/>
                    <a:pt x="19908" y="27877"/>
                    <a:pt x="20339" y="27877"/>
                  </a:cubicBezTo>
                  <a:cubicBezTo>
                    <a:pt x="23104" y="27877"/>
                    <a:pt x="25957" y="26515"/>
                    <a:pt x="27527" y="24247"/>
                  </a:cubicBezTo>
                  <a:cubicBezTo>
                    <a:pt x="29745" y="21021"/>
                    <a:pt x="30653" y="16988"/>
                    <a:pt x="29241" y="13458"/>
                  </a:cubicBezTo>
                  <a:cubicBezTo>
                    <a:pt x="28737" y="11744"/>
                    <a:pt x="28334" y="9929"/>
                    <a:pt x="27023" y="8215"/>
                  </a:cubicBezTo>
                  <a:cubicBezTo>
                    <a:pt x="24704" y="5594"/>
                    <a:pt x="22082" y="3779"/>
                    <a:pt x="18957" y="2871"/>
                  </a:cubicBezTo>
                  <a:lnTo>
                    <a:pt x="19158" y="2771"/>
                  </a:lnTo>
                  <a:lnTo>
                    <a:pt x="14722" y="1057"/>
                  </a:lnTo>
                  <a:cubicBezTo>
                    <a:pt x="13411" y="653"/>
                    <a:pt x="12100" y="149"/>
                    <a:pt x="10689" y="149"/>
                  </a:cubicBezTo>
                  <a:cubicBezTo>
                    <a:pt x="10150" y="51"/>
                    <a:pt x="9588" y="1"/>
                    <a:pt x="9020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4432600" y="3967150"/>
              <a:ext cx="579800" cy="727000"/>
            </a:xfrm>
            <a:custGeom>
              <a:avLst/>
              <a:gdLst/>
              <a:ahLst/>
              <a:cxnLst/>
              <a:rect l="l" t="t" r="r" b="b"/>
              <a:pathLst>
                <a:path w="23192" h="29080" extrusionOk="0">
                  <a:moveTo>
                    <a:pt x="6808" y="0"/>
                  </a:moveTo>
                  <a:cubicBezTo>
                    <a:pt x="6356" y="0"/>
                    <a:pt x="5901" y="42"/>
                    <a:pt x="5446" y="130"/>
                  </a:cubicBezTo>
                  <a:cubicBezTo>
                    <a:pt x="2723" y="1037"/>
                    <a:pt x="1009" y="3256"/>
                    <a:pt x="505" y="5978"/>
                  </a:cubicBezTo>
                  <a:cubicBezTo>
                    <a:pt x="1" y="9608"/>
                    <a:pt x="505" y="13137"/>
                    <a:pt x="2219" y="16666"/>
                  </a:cubicBezTo>
                  <a:cubicBezTo>
                    <a:pt x="3631" y="19287"/>
                    <a:pt x="5446" y="21405"/>
                    <a:pt x="7160" y="23724"/>
                  </a:cubicBezTo>
                  <a:cubicBezTo>
                    <a:pt x="8571" y="25438"/>
                    <a:pt x="10285" y="26850"/>
                    <a:pt x="12100" y="27757"/>
                  </a:cubicBezTo>
                  <a:cubicBezTo>
                    <a:pt x="13217" y="28611"/>
                    <a:pt x="14591" y="29080"/>
                    <a:pt x="15886" y="29080"/>
                  </a:cubicBezTo>
                  <a:cubicBezTo>
                    <a:pt x="16579" y="29080"/>
                    <a:pt x="17250" y="28946"/>
                    <a:pt x="17848" y="28665"/>
                  </a:cubicBezTo>
                  <a:cubicBezTo>
                    <a:pt x="20066" y="28160"/>
                    <a:pt x="21780" y="26850"/>
                    <a:pt x="22284" y="24631"/>
                  </a:cubicBezTo>
                  <a:lnTo>
                    <a:pt x="22284" y="24732"/>
                  </a:lnTo>
                  <a:cubicBezTo>
                    <a:pt x="22788" y="23825"/>
                    <a:pt x="23192" y="22413"/>
                    <a:pt x="22284" y="20699"/>
                  </a:cubicBezTo>
                  <a:cubicBezTo>
                    <a:pt x="22284" y="15758"/>
                    <a:pt x="20570" y="10818"/>
                    <a:pt x="17343" y="7289"/>
                  </a:cubicBezTo>
                  <a:lnTo>
                    <a:pt x="12504" y="2449"/>
                  </a:lnTo>
                  <a:cubicBezTo>
                    <a:pt x="11004" y="949"/>
                    <a:pt x="8954" y="0"/>
                    <a:pt x="6808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4432600" y="3286550"/>
              <a:ext cx="579800" cy="719175"/>
            </a:xfrm>
            <a:custGeom>
              <a:avLst/>
              <a:gdLst/>
              <a:ahLst/>
              <a:cxnLst/>
              <a:rect l="l" t="t" r="r" b="b"/>
              <a:pathLst>
                <a:path w="23192" h="28767" extrusionOk="0">
                  <a:moveTo>
                    <a:pt x="6808" y="1"/>
                  </a:moveTo>
                  <a:cubicBezTo>
                    <a:pt x="6356" y="1"/>
                    <a:pt x="5901" y="43"/>
                    <a:pt x="5446" y="130"/>
                  </a:cubicBezTo>
                  <a:cubicBezTo>
                    <a:pt x="2723" y="1038"/>
                    <a:pt x="1009" y="3256"/>
                    <a:pt x="505" y="5978"/>
                  </a:cubicBezTo>
                  <a:cubicBezTo>
                    <a:pt x="1" y="9608"/>
                    <a:pt x="505" y="13137"/>
                    <a:pt x="2219" y="16666"/>
                  </a:cubicBezTo>
                  <a:cubicBezTo>
                    <a:pt x="3631" y="19288"/>
                    <a:pt x="5446" y="21405"/>
                    <a:pt x="7160" y="23724"/>
                  </a:cubicBezTo>
                  <a:cubicBezTo>
                    <a:pt x="8571" y="25438"/>
                    <a:pt x="10285" y="26850"/>
                    <a:pt x="12100" y="27757"/>
                  </a:cubicBezTo>
                  <a:cubicBezTo>
                    <a:pt x="13152" y="28376"/>
                    <a:pt x="14432" y="28767"/>
                    <a:pt x="15660" y="28767"/>
                  </a:cubicBezTo>
                  <a:cubicBezTo>
                    <a:pt x="16433" y="28767"/>
                    <a:pt x="17185" y="28612"/>
                    <a:pt x="17848" y="28261"/>
                  </a:cubicBezTo>
                  <a:cubicBezTo>
                    <a:pt x="20066" y="27757"/>
                    <a:pt x="21780" y="26446"/>
                    <a:pt x="22284" y="24228"/>
                  </a:cubicBezTo>
                  <a:lnTo>
                    <a:pt x="22284" y="24127"/>
                  </a:lnTo>
                  <a:cubicBezTo>
                    <a:pt x="22788" y="22817"/>
                    <a:pt x="23192" y="21405"/>
                    <a:pt x="22284" y="20598"/>
                  </a:cubicBezTo>
                  <a:cubicBezTo>
                    <a:pt x="22284" y="17876"/>
                    <a:pt x="21780" y="15759"/>
                    <a:pt x="20872" y="13540"/>
                  </a:cubicBezTo>
                  <a:cubicBezTo>
                    <a:pt x="20066" y="11322"/>
                    <a:pt x="18755" y="9104"/>
                    <a:pt x="17343" y="7289"/>
                  </a:cubicBezTo>
                  <a:lnTo>
                    <a:pt x="12504" y="2449"/>
                  </a:lnTo>
                  <a:cubicBezTo>
                    <a:pt x="11004" y="950"/>
                    <a:pt x="8954" y="1"/>
                    <a:pt x="6808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7109625" y="3341850"/>
              <a:ext cx="249575" cy="741525"/>
            </a:xfrm>
            <a:custGeom>
              <a:avLst/>
              <a:gdLst/>
              <a:ahLst/>
              <a:cxnLst/>
              <a:rect l="l" t="t" r="r" b="b"/>
              <a:pathLst>
                <a:path w="9983" h="29661" extrusionOk="0">
                  <a:moveTo>
                    <a:pt x="7542" y="0"/>
                  </a:moveTo>
                  <a:cubicBezTo>
                    <a:pt x="7205" y="0"/>
                    <a:pt x="6811" y="79"/>
                    <a:pt x="6353" y="237"/>
                  </a:cubicBezTo>
                  <a:lnTo>
                    <a:pt x="6454" y="36"/>
                  </a:lnTo>
                  <a:lnTo>
                    <a:pt x="6454" y="36"/>
                  </a:lnTo>
                  <a:cubicBezTo>
                    <a:pt x="5042" y="540"/>
                    <a:pt x="4134" y="1447"/>
                    <a:pt x="3328" y="2355"/>
                  </a:cubicBezTo>
                  <a:cubicBezTo>
                    <a:pt x="2824" y="5480"/>
                    <a:pt x="2420" y="9009"/>
                    <a:pt x="1916" y="12135"/>
                  </a:cubicBezTo>
                  <a:cubicBezTo>
                    <a:pt x="1916" y="14958"/>
                    <a:pt x="1009" y="17580"/>
                    <a:pt x="505" y="20201"/>
                  </a:cubicBezTo>
                  <a:cubicBezTo>
                    <a:pt x="0" y="22420"/>
                    <a:pt x="0" y="24134"/>
                    <a:pt x="505" y="26453"/>
                  </a:cubicBezTo>
                  <a:cubicBezTo>
                    <a:pt x="1312" y="27977"/>
                    <a:pt x="2836" y="29660"/>
                    <a:pt x="4369" y="29660"/>
                  </a:cubicBezTo>
                  <a:cubicBezTo>
                    <a:pt x="4560" y="29660"/>
                    <a:pt x="4751" y="29634"/>
                    <a:pt x="4941" y="29578"/>
                  </a:cubicBezTo>
                  <a:cubicBezTo>
                    <a:pt x="6756" y="28671"/>
                    <a:pt x="8067" y="26957"/>
                    <a:pt x="8067" y="24638"/>
                  </a:cubicBezTo>
                  <a:cubicBezTo>
                    <a:pt x="8571" y="21512"/>
                    <a:pt x="9478" y="17983"/>
                    <a:pt x="9478" y="14454"/>
                  </a:cubicBezTo>
                  <a:cubicBezTo>
                    <a:pt x="9983" y="11328"/>
                    <a:pt x="9983" y="8304"/>
                    <a:pt x="9478" y="5077"/>
                  </a:cubicBezTo>
                  <a:cubicBezTo>
                    <a:pt x="9478" y="1749"/>
                    <a:pt x="9135" y="0"/>
                    <a:pt x="7542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7155000" y="2568875"/>
              <a:ext cx="204200" cy="809750"/>
            </a:xfrm>
            <a:custGeom>
              <a:avLst/>
              <a:gdLst/>
              <a:ahLst/>
              <a:cxnLst/>
              <a:rect l="l" t="t" r="r" b="b"/>
              <a:pathLst>
                <a:path w="8168" h="32390" extrusionOk="0">
                  <a:moveTo>
                    <a:pt x="4538" y="0"/>
                  </a:moveTo>
                  <a:lnTo>
                    <a:pt x="4538" y="202"/>
                  </a:lnTo>
                  <a:cubicBezTo>
                    <a:pt x="3126" y="605"/>
                    <a:pt x="2622" y="1513"/>
                    <a:pt x="3126" y="2924"/>
                  </a:cubicBezTo>
                  <a:lnTo>
                    <a:pt x="3126" y="6453"/>
                  </a:lnTo>
                  <a:cubicBezTo>
                    <a:pt x="3126" y="10486"/>
                    <a:pt x="2622" y="14519"/>
                    <a:pt x="1714" y="18048"/>
                  </a:cubicBezTo>
                  <a:cubicBezTo>
                    <a:pt x="807" y="21174"/>
                    <a:pt x="505" y="24199"/>
                    <a:pt x="0" y="27325"/>
                  </a:cubicBezTo>
                  <a:cubicBezTo>
                    <a:pt x="0" y="29140"/>
                    <a:pt x="404" y="30854"/>
                    <a:pt x="1714" y="31761"/>
                  </a:cubicBezTo>
                  <a:cubicBezTo>
                    <a:pt x="2343" y="32165"/>
                    <a:pt x="2771" y="32389"/>
                    <a:pt x="3169" y="32389"/>
                  </a:cubicBezTo>
                  <a:cubicBezTo>
                    <a:pt x="3665" y="32389"/>
                    <a:pt x="4113" y="32040"/>
                    <a:pt x="4840" y="31257"/>
                  </a:cubicBezTo>
                  <a:cubicBezTo>
                    <a:pt x="6252" y="28938"/>
                    <a:pt x="7159" y="26316"/>
                    <a:pt x="7159" y="23695"/>
                  </a:cubicBezTo>
                  <a:lnTo>
                    <a:pt x="7663" y="17847"/>
                  </a:lnTo>
                  <a:cubicBezTo>
                    <a:pt x="8168" y="13814"/>
                    <a:pt x="8168" y="9478"/>
                    <a:pt x="7663" y="5445"/>
                  </a:cubicBezTo>
                  <a:cubicBezTo>
                    <a:pt x="7260" y="3630"/>
                    <a:pt x="6756" y="1916"/>
                    <a:pt x="5949" y="504"/>
                  </a:cubicBezTo>
                  <a:cubicBezTo>
                    <a:pt x="5949" y="0"/>
                    <a:pt x="5445" y="0"/>
                    <a:pt x="4538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7122225" y="4106500"/>
              <a:ext cx="214300" cy="690700"/>
            </a:xfrm>
            <a:custGeom>
              <a:avLst/>
              <a:gdLst/>
              <a:ahLst/>
              <a:cxnLst/>
              <a:rect l="l" t="t" r="r" b="b"/>
              <a:pathLst>
                <a:path w="8572" h="27628" extrusionOk="0">
                  <a:moveTo>
                    <a:pt x="5950" y="1"/>
                  </a:moveTo>
                  <a:cubicBezTo>
                    <a:pt x="5042" y="1"/>
                    <a:pt x="4740" y="908"/>
                    <a:pt x="4235" y="1715"/>
                  </a:cubicBezTo>
                  <a:cubicBezTo>
                    <a:pt x="3328" y="4538"/>
                    <a:pt x="3328" y="8470"/>
                    <a:pt x="2824" y="11596"/>
                  </a:cubicBezTo>
                  <a:cubicBezTo>
                    <a:pt x="1916" y="14621"/>
                    <a:pt x="1412" y="18654"/>
                    <a:pt x="505" y="22687"/>
                  </a:cubicBezTo>
                  <a:cubicBezTo>
                    <a:pt x="1" y="24401"/>
                    <a:pt x="908" y="26216"/>
                    <a:pt x="2320" y="27124"/>
                  </a:cubicBezTo>
                  <a:cubicBezTo>
                    <a:pt x="2723" y="27628"/>
                    <a:pt x="3530" y="27628"/>
                    <a:pt x="4034" y="27628"/>
                  </a:cubicBezTo>
                  <a:cubicBezTo>
                    <a:pt x="5345" y="27124"/>
                    <a:pt x="6151" y="26720"/>
                    <a:pt x="6756" y="23595"/>
                  </a:cubicBezTo>
                  <a:cubicBezTo>
                    <a:pt x="7260" y="20368"/>
                    <a:pt x="8067" y="16839"/>
                    <a:pt x="8067" y="13310"/>
                  </a:cubicBezTo>
                  <a:cubicBezTo>
                    <a:pt x="8571" y="10184"/>
                    <a:pt x="8571" y="7160"/>
                    <a:pt x="8067" y="4034"/>
                  </a:cubicBezTo>
                  <a:cubicBezTo>
                    <a:pt x="8067" y="2622"/>
                    <a:pt x="7764" y="1412"/>
                    <a:pt x="7260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5786250" y="3706825"/>
              <a:ext cx="781450" cy="682025"/>
            </a:xfrm>
            <a:custGeom>
              <a:avLst/>
              <a:gdLst/>
              <a:ahLst/>
              <a:cxnLst/>
              <a:rect l="l" t="t" r="r" b="b"/>
              <a:pathLst>
                <a:path w="31258" h="27281" extrusionOk="0">
                  <a:moveTo>
                    <a:pt x="20968" y="0"/>
                  </a:moveTo>
                  <a:cubicBezTo>
                    <a:pt x="19363" y="0"/>
                    <a:pt x="17766" y="218"/>
                    <a:pt x="16133" y="763"/>
                  </a:cubicBezTo>
                  <a:lnTo>
                    <a:pt x="16032" y="561"/>
                  </a:lnTo>
                  <a:lnTo>
                    <a:pt x="11595" y="2376"/>
                  </a:lnTo>
                  <a:cubicBezTo>
                    <a:pt x="10285" y="2779"/>
                    <a:pt x="8974" y="3283"/>
                    <a:pt x="7562" y="4090"/>
                  </a:cubicBezTo>
                  <a:cubicBezTo>
                    <a:pt x="4033" y="5905"/>
                    <a:pt x="1916" y="9031"/>
                    <a:pt x="1412" y="12560"/>
                  </a:cubicBezTo>
                  <a:cubicBezTo>
                    <a:pt x="0" y="16089"/>
                    <a:pt x="908" y="20525"/>
                    <a:pt x="3227" y="23651"/>
                  </a:cubicBezTo>
                  <a:cubicBezTo>
                    <a:pt x="4709" y="25919"/>
                    <a:pt x="7550" y="27281"/>
                    <a:pt x="10314" y="27281"/>
                  </a:cubicBezTo>
                  <a:cubicBezTo>
                    <a:pt x="10745" y="27281"/>
                    <a:pt x="11174" y="27248"/>
                    <a:pt x="11595" y="27180"/>
                  </a:cubicBezTo>
                  <a:cubicBezTo>
                    <a:pt x="14822" y="26776"/>
                    <a:pt x="17948" y="26272"/>
                    <a:pt x="20569" y="25365"/>
                  </a:cubicBezTo>
                  <a:cubicBezTo>
                    <a:pt x="23191" y="24558"/>
                    <a:pt x="25510" y="23651"/>
                    <a:pt x="27224" y="21836"/>
                  </a:cubicBezTo>
                  <a:cubicBezTo>
                    <a:pt x="29442" y="20122"/>
                    <a:pt x="30753" y="17803"/>
                    <a:pt x="30753" y="15181"/>
                  </a:cubicBezTo>
                  <a:cubicBezTo>
                    <a:pt x="31257" y="13971"/>
                    <a:pt x="31257" y="12156"/>
                    <a:pt x="31257" y="10845"/>
                  </a:cubicBezTo>
                  <a:cubicBezTo>
                    <a:pt x="30955" y="8627"/>
                    <a:pt x="30451" y="6006"/>
                    <a:pt x="29543" y="3787"/>
                  </a:cubicBezTo>
                  <a:cubicBezTo>
                    <a:pt x="28232" y="1972"/>
                    <a:pt x="26518" y="763"/>
                    <a:pt x="24199" y="258"/>
                  </a:cubicBezTo>
                  <a:cubicBezTo>
                    <a:pt x="23110" y="97"/>
                    <a:pt x="22037" y="0"/>
                    <a:pt x="20968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6590350" y="3964900"/>
              <a:ext cx="567200" cy="706375"/>
            </a:xfrm>
            <a:custGeom>
              <a:avLst/>
              <a:gdLst/>
              <a:ahLst/>
              <a:cxnLst/>
              <a:rect l="l" t="t" r="r" b="b"/>
              <a:pathLst>
                <a:path w="22688" h="28255" extrusionOk="0">
                  <a:moveTo>
                    <a:pt x="15296" y="0"/>
                  </a:moveTo>
                  <a:cubicBezTo>
                    <a:pt x="14654" y="0"/>
                    <a:pt x="14017" y="100"/>
                    <a:pt x="13411" y="321"/>
                  </a:cubicBezTo>
                  <a:cubicBezTo>
                    <a:pt x="10689" y="1228"/>
                    <a:pt x="8974" y="3043"/>
                    <a:pt x="7160" y="4757"/>
                  </a:cubicBezTo>
                  <a:cubicBezTo>
                    <a:pt x="5849" y="6572"/>
                    <a:pt x="4034" y="8286"/>
                    <a:pt x="3126" y="10101"/>
                  </a:cubicBezTo>
                  <a:cubicBezTo>
                    <a:pt x="1412" y="13227"/>
                    <a:pt x="1" y="17260"/>
                    <a:pt x="1" y="20789"/>
                  </a:cubicBezTo>
                  <a:lnTo>
                    <a:pt x="1" y="23915"/>
                  </a:lnTo>
                  <a:cubicBezTo>
                    <a:pt x="404" y="26234"/>
                    <a:pt x="2118" y="27444"/>
                    <a:pt x="4437" y="27948"/>
                  </a:cubicBezTo>
                  <a:cubicBezTo>
                    <a:pt x="5078" y="28136"/>
                    <a:pt x="5804" y="28255"/>
                    <a:pt x="6551" y="28255"/>
                  </a:cubicBezTo>
                  <a:cubicBezTo>
                    <a:pt x="7802" y="28255"/>
                    <a:pt x="9111" y="27924"/>
                    <a:pt x="10184" y="27040"/>
                  </a:cubicBezTo>
                  <a:cubicBezTo>
                    <a:pt x="13411" y="25326"/>
                    <a:pt x="16032" y="23007"/>
                    <a:pt x="17747" y="20386"/>
                  </a:cubicBezTo>
                  <a:cubicBezTo>
                    <a:pt x="19562" y="17764"/>
                    <a:pt x="20973" y="14638"/>
                    <a:pt x="21780" y="11109"/>
                  </a:cubicBezTo>
                  <a:cubicBezTo>
                    <a:pt x="22687" y="7883"/>
                    <a:pt x="22284" y="4354"/>
                    <a:pt x="20066" y="1732"/>
                  </a:cubicBezTo>
                  <a:cubicBezTo>
                    <a:pt x="18747" y="707"/>
                    <a:pt x="17002" y="0"/>
                    <a:pt x="15296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6"/>
            <p:cNvSpPr/>
            <p:nvPr/>
          </p:nvSpPr>
          <p:spPr>
            <a:xfrm>
              <a:off x="6590350" y="3275600"/>
              <a:ext cx="567200" cy="727675"/>
            </a:xfrm>
            <a:custGeom>
              <a:avLst/>
              <a:gdLst/>
              <a:ahLst/>
              <a:cxnLst/>
              <a:rect l="l" t="t" r="r" b="b"/>
              <a:pathLst>
                <a:path w="22688" h="29107" extrusionOk="0">
                  <a:moveTo>
                    <a:pt x="15347" y="0"/>
                  </a:moveTo>
                  <a:cubicBezTo>
                    <a:pt x="14688" y="0"/>
                    <a:pt x="14033" y="112"/>
                    <a:pt x="13411" y="366"/>
                  </a:cubicBezTo>
                  <a:cubicBezTo>
                    <a:pt x="10689" y="1173"/>
                    <a:pt x="8571" y="2484"/>
                    <a:pt x="7160" y="4702"/>
                  </a:cubicBezTo>
                  <a:cubicBezTo>
                    <a:pt x="5849" y="6517"/>
                    <a:pt x="4538" y="8231"/>
                    <a:pt x="3126" y="10046"/>
                  </a:cubicBezTo>
                  <a:cubicBezTo>
                    <a:pt x="1412" y="13172"/>
                    <a:pt x="1" y="17205"/>
                    <a:pt x="1" y="20734"/>
                  </a:cubicBezTo>
                  <a:cubicBezTo>
                    <a:pt x="1" y="22146"/>
                    <a:pt x="1" y="23355"/>
                    <a:pt x="505" y="24767"/>
                  </a:cubicBezTo>
                  <a:cubicBezTo>
                    <a:pt x="908" y="27086"/>
                    <a:pt x="2622" y="28296"/>
                    <a:pt x="4941" y="28800"/>
                  </a:cubicBezTo>
                  <a:cubicBezTo>
                    <a:pt x="5582" y="28989"/>
                    <a:pt x="6308" y="29107"/>
                    <a:pt x="7055" y="29107"/>
                  </a:cubicBezTo>
                  <a:cubicBezTo>
                    <a:pt x="8306" y="29107"/>
                    <a:pt x="9616" y="28776"/>
                    <a:pt x="10689" y="27893"/>
                  </a:cubicBezTo>
                  <a:cubicBezTo>
                    <a:pt x="13713" y="25675"/>
                    <a:pt x="16032" y="23557"/>
                    <a:pt x="17747" y="20331"/>
                  </a:cubicBezTo>
                  <a:cubicBezTo>
                    <a:pt x="19562" y="17709"/>
                    <a:pt x="21276" y="14583"/>
                    <a:pt x="21780" y="11054"/>
                  </a:cubicBezTo>
                  <a:cubicBezTo>
                    <a:pt x="22687" y="7525"/>
                    <a:pt x="22284" y="4299"/>
                    <a:pt x="20066" y="1677"/>
                  </a:cubicBezTo>
                  <a:cubicBezTo>
                    <a:pt x="18760" y="734"/>
                    <a:pt x="17037" y="0"/>
                    <a:pt x="15347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6"/>
            <p:cNvSpPr/>
            <p:nvPr/>
          </p:nvSpPr>
          <p:spPr>
            <a:xfrm>
              <a:off x="4223375" y="1801900"/>
              <a:ext cx="854575" cy="793675"/>
            </a:xfrm>
            <a:custGeom>
              <a:avLst/>
              <a:gdLst/>
              <a:ahLst/>
              <a:cxnLst/>
              <a:rect l="l" t="t" r="r" b="b"/>
              <a:pathLst>
                <a:path w="34183" h="31747" extrusionOk="0">
                  <a:moveTo>
                    <a:pt x="8420" y="1"/>
                  </a:moveTo>
                  <a:cubicBezTo>
                    <a:pt x="5994" y="1"/>
                    <a:pt x="3396" y="3690"/>
                    <a:pt x="2118" y="6883"/>
                  </a:cubicBezTo>
                  <a:cubicBezTo>
                    <a:pt x="1" y="13538"/>
                    <a:pt x="404" y="20596"/>
                    <a:pt x="3530" y="27251"/>
                  </a:cubicBezTo>
                  <a:cubicBezTo>
                    <a:pt x="4365" y="29200"/>
                    <a:pt x="6653" y="31747"/>
                    <a:pt x="8820" y="31747"/>
                  </a:cubicBezTo>
                  <a:cubicBezTo>
                    <a:pt x="9007" y="31747"/>
                    <a:pt x="9194" y="31728"/>
                    <a:pt x="9378" y="31687"/>
                  </a:cubicBezTo>
                  <a:cubicBezTo>
                    <a:pt x="17243" y="29872"/>
                    <a:pt x="24502" y="25839"/>
                    <a:pt x="30653" y="21000"/>
                  </a:cubicBezTo>
                  <a:cubicBezTo>
                    <a:pt x="32367" y="19588"/>
                    <a:pt x="33678" y="17471"/>
                    <a:pt x="34182" y="15151"/>
                  </a:cubicBezTo>
                  <a:lnTo>
                    <a:pt x="34182" y="15151"/>
                  </a:lnTo>
                  <a:lnTo>
                    <a:pt x="34081" y="15252"/>
                  </a:lnTo>
                  <a:cubicBezTo>
                    <a:pt x="34081" y="13538"/>
                    <a:pt x="33678" y="12631"/>
                    <a:pt x="30552" y="10917"/>
                  </a:cubicBezTo>
                  <a:cubicBezTo>
                    <a:pt x="24301" y="5472"/>
                    <a:pt x="17243" y="1943"/>
                    <a:pt x="9176" y="128"/>
                  </a:cubicBezTo>
                  <a:cubicBezTo>
                    <a:pt x="8927" y="42"/>
                    <a:pt x="8674" y="1"/>
                    <a:pt x="8420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6"/>
            <p:cNvSpPr/>
            <p:nvPr/>
          </p:nvSpPr>
          <p:spPr>
            <a:xfrm>
              <a:off x="5831625" y="2853700"/>
              <a:ext cx="781450" cy="849525"/>
            </a:xfrm>
            <a:custGeom>
              <a:avLst/>
              <a:gdLst/>
              <a:ahLst/>
              <a:cxnLst/>
              <a:rect l="l" t="t" r="r" b="b"/>
              <a:pathLst>
                <a:path w="31258" h="33981" extrusionOk="0">
                  <a:moveTo>
                    <a:pt x="7562" y="1"/>
                  </a:moveTo>
                  <a:cubicBezTo>
                    <a:pt x="5747" y="908"/>
                    <a:pt x="5445" y="1816"/>
                    <a:pt x="4033" y="4941"/>
                  </a:cubicBezTo>
                  <a:cubicBezTo>
                    <a:pt x="1008" y="12504"/>
                    <a:pt x="0" y="20973"/>
                    <a:pt x="504" y="29039"/>
                  </a:cubicBezTo>
                  <a:cubicBezTo>
                    <a:pt x="504" y="32165"/>
                    <a:pt x="4941" y="33476"/>
                    <a:pt x="8974" y="33980"/>
                  </a:cubicBezTo>
                  <a:cubicBezTo>
                    <a:pt x="16133" y="33980"/>
                    <a:pt x="23191" y="31359"/>
                    <a:pt x="28131" y="26418"/>
                  </a:cubicBezTo>
                  <a:cubicBezTo>
                    <a:pt x="29845" y="24603"/>
                    <a:pt x="31257" y="21074"/>
                    <a:pt x="30350" y="19360"/>
                  </a:cubicBezTo>
                  <a:cubicBezTo>
                    <a:pt x="26316" y="12705"/>
                    <a:pt x="20569" y="6353"/>
                    <a:pt x="13814" y="1917"/>
                  </a:cubicBezTo>
                  <a:cubicBezTo>
                    <a:pt x="12410" y="925"/>
                    <a:pt x="10735" y="70"/>
                    <a:pt x="8900" y="70"/>
                  </a:cubicBezTo>
                  <a:cubicBezTo>
                    <a:pt x="8495" y="70"/>
                    <a:pt x="8082" y="111"/>
                    <a:pt x="7663" y="202"/>
                  </a:cubicBezTo>
                  <a:lnTo>
                    <a:pt x="7562" y="1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6"/>
            <p:cNvSpPr/>
            <p:nvPr/>
          </p:nvSpPr>
          <p:spPr>
            <a:xfrm>
              <a:off x="4967000" y="2866700"/>
              <a:ext cx="814225" cy="844725"/>
            </a:xfrm>
            <a:custGeom>
              <a:avLst/>
              <a:gdLst/>
              <a:ahLst/>
              <a:cxnLst/>
              <a:rect l="l" t="t" r="r" b="b"/>
              <a:pathLst>
                <a:path w="32569" h="33789" extrusionOk="0">
                  <a:moveTo>
                    <a:pt x="23562" y="1"/>
                  </a:moveTo>
                  <a:cubicBezTo>
                    <a:pt x="22433" y="1"/>
                    <a:pt x="20997" y="605"/>
                    <a:pt x="17948" y="1901"/>
                  </a:cubicBezTo>
                  <a:cubicBezTo>
                    <a:pt x="11293" y="6438"/>
                    <a:pt x="5445" y="12286"/>
                    <a:pt x="1412" y="19344"/>
                  </a:cubicBezTo>
                  <a:cubicBezTo>
                    <a:pt x="1" y="21562"/>
                    <a:pt x="2622" y="25595"/>
                    <a:pt x="5849" y="28318"/>
                  </a:cubicBezTo>
                  <a:cubicBezTo>
                    <a:pt x="10632" y="31926"/>
                    <a:pt x="16463" y="33789"/>
                    <a:pt x="22354" y="33789"/>
                  </a:cubicBezTo>
                  <a:cubicBezTo>
                    <a:pt x="23541" y="33789"/>
                    <a:pt x="24730" y="33713"/>
                    <a:pt x="25914" y="33561"/>
                  </a:cubicBezTo>
                  <a:cubicBezTo>
                    <a:pt x="28132" y="33158"/>
                    <a:pt x="31661" y="31444"/>
                    <a:pt x="31661" y="29124"/>
                  </a:cubicBezTo>
                  <a:cubicBezTo>
                    <a:pt x="32568" y="20756"/>
                    <a:pt x="31157" y="12689"/>
                    <a:pt x="28535" y="5127"/>
                  </a:cubicBezTo>
                  <a:cubicBezTo>
                    <a:pt x="28031" y="3312"/>
                    <a:pt x="26216" y="1094"/>
                    <a:pt x="24502" y="187"/>
                  </a:cubicBezTo>
                  <a:lnTo>
                    <a:pt x="24603" y="187"/>
                  </a:lnTo>
                  <a:cubicBezTo>
                    <a:pt x="24258" y="64"/>
                    <a:pt x="23926" y="1"/>
                    <a:pt x="23562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6"/>
            <p:cNvSpPr/>
            <p:nvPr/>
          </p:nvSpPr>
          <p:spPr>
            <a:xfrm>
              <a:off x="4447725" y="2531800"/>
              <a:ext cx="819275" cy="769925"/>
            </a:xfrm>
            <a:custGeom>
              <a:avLst/>
              <a:gdLst/>
              <a:ahLst/>
              <a:cxnLst/>
              <a:rect l="l" t="t" r="r" b="b"/>
              <a:pathLst>
                <a:path w="32771" h="30797" extrusionOk="0">
                  <a:moveTo>
                    <a:pt x="23412" y="0"/>
                  </a:moveTo>
                  <a:cubicBezTo>
                    <a:pt x="16366" y="0"/>
                    <a:pt x="9298" y="1345"/>
                    <a:pt x="2622" y="4105"/>
                  </a:cubicBezTo>
                  <a:cubicBezTo>
                    <a:pt x="1" y="5516"/>
                    <a:pt x="1" y="9953"/>
                    <a:pt x="908" y="13986"/>
                  </a:cubicBezTo>
                  <a:cubicBezTo>
                    <a:pt x="3026" y="20641"/>
                    <a:pt x="7563" y="26388"/>
                    <a:pt x="13714" y="29917"/>
                  </a:cubicBezTo>
                  <a:cubicBezTo>
                    <a:pt x="14995" y="30418"/>
                    <a:pt x="16769" y="30797"/>
                    <a:pt x="18321" y="30797"/>
                  </a:cubicBezTo>
                  <a:cubicBezTo>
                    <a:pt x="19578" y="30797"/>
                    <a:pt x="20689" y="30548"/>
                    <a:pt x="21276" y="29917"/>
                  </a:cubicBezTo>
                  <a:cubicBezTo>
                    <a:pt x="26620" y="23766"/>
                    <a:pt x="30149" y="16708"/>
                    <a:pt x="32367" y="8642"/>
                  </a:cubicBezTo>
                  <a:cubicBezTo>
                    <a:pt x="32770" y="6323"/>
                    <a:pt x="32770" y="4205"/>
                    <a:pt x="31863" y="1987"/>
                  </a:cubicBezTo>
                  <a:lnTo>
                    <a:pt x="32064" y="1886"/>
                  </a:lnTo>
                  <a:cubicBezTo>
                    <a:pt x="31157" y="576"/>
                    <a:pt x="29745" y="576"/>
                    <a:pt x="26216" y="71"/>
                  </a:cubicBezTo>
                  <a:cubicBezTo>
                    <a:pt x="25282" y="24"/>
                    <a:pt x="24347" y="0"/>
                    <a:pt x="23412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6"/>
            <p:cNvSpPr/>
            <p:nvPr/>
          </p:nvSpPr>
          <p:spPr>
            <a:xfrm>
              <a:off x="6512200" y="1778400"/>
              <a:ext cx="844475" cy="793375"/>
            </a:xfrm>
            <a:custGeom>
              <a:avLst/>
              <a:gdLst/>
              <a:ahLst/>
              <a:cxnLst/>
              <a:rect l="l" t="t" r="r" b="b"/>
              <a:pathLst>
                <a:path w="33779" h="31735" extrusionOk="0">
                  <a:moveTo>
                    <a:pt x="1" y="15991"/>
                  </a:moveTo>
                  <a:lnTo>
                    <a:pt x="1" y="16091"/>
                  </a:lnTo>
                  <a:cubicBezTo>
                    <a:pt x="1" y="16090"/>
                    <a:pt x="2" y="16089"/>
                    <a:pt x="2" y="16087"/>
                  </a:cubicBezTo>
                  <a:lnTo>
                    <a:pt x="2" y="16087"/>
                  </a:lnTo>
                  <a:cubicBezTo>
                    <a:pt x="1" y="16055"/>
                    <a:pt x="1" y="16023"/>
                    <a:pt x="1" y="15991"/>
                  </a:cubicBezTo>
                  <a:close/>
                  <a:moveTo>
                    <a:pt x="25363" y="0"/>
                  </a:moveTo>
                  <a:cubicBezTo>
                    <a:pt x="25176" y="0"/>
                    <a:pt x="24990" y="20"/>
                    <a:pt x="24805" y="60"/>
                  </a:cubicBezTo>
                  <a:cubicBezTo>
                    <a:pt x="17243" y="1875"/>
                    <a:pt x="9681" y="5404"/>
                    <a:pt x="3530" y="10344"/>
                  </a:cubicBezTo>
                  <a:cubicBezTo>
                    <a:pt x="1716" y="11654"/>
                    <a:pt x="507" y="13870"/>
                    <a:pt x="2" y="16087"/>
                  </a:cubicBezTo>
                  <a:lnTo>
                    <a:pt x="2" y="16087"/>
                  </a:lnTo>
                  <a:cubicBezTo>
                    <a:pt x="36" y="17740"/>
                    <a:pt x="950" y="18654"/>
                    <a:pt x="3127" y="20830"/>
                  </a:cubicBezTo>
                  <a:cubicBezTo>
                    <a:pt x="9277" y="26275"/>
                    <a:pt x="16839" y="29804"/>
                    <a:pt x="24402" y="31619"/>
                  </a:cubicBezTo>
                  <a:cubicBezTo>
                    <a:pt x="24666" y="31698"/>
                    <a:pt x="24934" y="31735"/>
                    <a:pt x="25202" y="31735"/>
                  </a:cubicBezTo>
                  <a:cubicBezTo>
                    <a:pt x="27696" y="31735"/>
                    <a:pt x="30276" y="28505"/>
                    <a:pt x="31460" y="24864"/>
                  </a:cubicBezTo>
                  <a:cubicBezTo>
                    <a:pt x="33779" y="18209"/>
                    <a:pt x="33779" y="11151"/>
                    <a:pt x="30653" y="4496"/>
                  </a:cubicBezTo>
                  <a:cubicBezTo>
                    <a:pt x="29818" y="2547"/>
                    <a:pt x="27530" y="0"/>
                    <a:pt x="25363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6"/>
            <p:cNvSpPr/>
            <p:nvPr/>
          </p:nvSpPr>
          <p:spPr>
            <a:xfrm>
              <a:off x="5821525" y="672450"/>
              <a:ext cx="814225" cy="844900"/>
            </a:xfrm>
            <a:custGeom>
              <a:avLst/>
              <a:gdLst/>
              <a:ahLst/>
              <a:cxnLst/>
              <a:rect l="l" t="t" r="r" b="b"/>
              <a:pathLst>
                <a:path w="32569" h="33796" extrusionOk="0">
                  <a:moveTo>
                    <a:pt x="10317" y="0"/>
                  </a:moveTo>
                  <a:cubicBezTo>
                    <a:pt x="9097" y="0"/>
                    <a:pt x="7873" y="79"/>
                    <a:pt x="6655" y="235"/>
                  </a:cubicBezTo>
                  <a:cubicBezTo>
                    <a:pt x="4437" y="538"/>
                    <a:pt x="908" y="2353"/>
                    <a:pt x="908" y="4571"/>
                  </a:cubicBezTo>
                  <a:cubicBezTo>
                    <a:pt x="1" y="12738"/>
                    <a:pt x="1412" y="21107"/>
                    <a:pt x="4034" y="28669"/>
                  </a:cubicBezTo>
                  <a:cubicBezTo>
                    <a:pt x="4538" y="30988"/>
                    <a:pt x="5849" y="32702"/>
                    <a:pt x="8067" y="33610"/>
                  </a:cubicBezTo>
                  <a:cubicBezTo>
                    <a:pt x="8510" y="33733"/>
                    <a:pt x="8893" y="33796"/>
                    <a:pt x="9266" y="33796"/>
                  </a:cubicBezTo>
                  <a:cubicBezTo>
                    <a:pt x="10420" y="33796"/>
                    <a:pt x="11476" y="33191"/>
                    <a:pt x="13915" y="31896"/>
                  </a:cubicBezTo>
                  <a:cubicBezTo>
                    <a:pt x="20973" y="27358"/>
                    <a:pt x="26317" y="21510"/>
                    <a:pt x="30754" y="14452"/>
                  </a:cubicBezTo>
                  <a:cubicBezTo>
                    <a:pt x="32569" y="12133"/>
                    <a:pt x="29846" y="8201"/>
                    <a:pt x="26720" y="5479"/>
                  </a:cubicBezTo>
                  <a:cubicBezTo>
                    <a:pt x="21965" y="1807"/>
                    <a:pt x="16173" y="0"/>
                    <a:pt x="10317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6"/>
            <p:cNvSpPr/>
            <p:nvPr/>
          </p:nvSpPr>
          <p:spPr>
            <a:xfrm>
              <a:off x="4999775" y="665725"/>
              <a:ext cx="778925" cy="851750"/>
            </a:xfrm>
            <a:custGeom>
              <a:avLst/>
              <a:gdLst/>
              <a:ahLst/>
              <a:cxnLst/>
              <a:rect l="l" t="t" r="r" b="b"/>
              <a:pathLst>
                <a:path w="31157" h="34070" extrusionOk="0">
                  <a:moveTo>
                    <a:pt x="21780" y="0"/>
                  </a:moveTo>
                  <a:cubicBezTo>
                    <a:pt x="14721" y="504"/>
                    <a:pt x="8067" y="3126"/>
                    <a:pt x="3126" y="8067"/>
                  </a:cubicBezTo>
                  <a:cubicBezTo>
                    <a:pt x="1412" y="9781"/>
                    <a:pt x="0" y="13310"/>
                    <a:pt x="908" y="15125"/>
                  </a:cubicBezTo>
                  <a:cubicBezTo>
                    <a:pt x="4941" y="22283"/>
                    <a:pt x="10688" y="28132"/>
                    <a:pt x="17343" y="32467"/>
                  </a:cubicBezTo>
                  <a:cubicBezTo>
                    <a:pt x="18698" y="33521"/>
                    <a:pt x="20222" y="34069"/>
                    <a:pt x="21873" y="34069"/>
                  </a:cubicBezTo>
                  <a:cubicBezTo>
                    <a:pt x="22433" y="34069"/>
                    <a:pt x="23007" y="34006"/>
                    <a:pt x="23594" y="33879"/>
                  </a:cubicBezTo>
                  <a:cubicBezTo>
                    <a:pt x="25309" y="32971"/>
                    <a:pt x="25712" y="32064"/>
                    <a:pt x="27123" y="28938"/>
                  </a:cubicBezTo>
                  <a:cubicBezTo>
                    <a:pt x="29745" y="21376"/>
                    <a:pt x="31157" y="12906"/>
                    <a:pt x="30249" y="4840"/>
                  </a:cubicBezTo>
                  <a:cubicBezTo>
                    <a:pt x="30249" y="1714"/>
                    <a:pt x="25813" y="0"/>
                    <a:pt x="21780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6"/>
            <p:cNvSpPr/>
            <p:nvPr/>
          </p:nvSpPr>
          <p:spPr>
            <a:xfrm>
              <a:off x="6345850" y="1042850"/>
              <a:ext cx="829325" cy="774125"/>
            </a:xfrm>
            <a:custGeom>
              <a:avLst/>
              <a:gdLst/>
              <a:ahLst/>
              <a:cxnLst/>
              <a:rect l="l" t="t" r="r" b="b"/>
              <a:pathLst>
                <a:path w="33173" h="30965" extrusionOk="0">
                  <a:moveTo>
                    <a:pt x="15060" y="0"/>
                  </a:moveTo>
                  <a:cubicBezTo>
                    <a:pt x="13974" y="0"/>
                    <a:pt x="12999" y="281"/>
                    <a:pt x="12402" y="1048"/>
                  </a:cubicBezTo>
                  <a:cubicBezTo>
                    <a:pt x="7058" y="6795"/>
                    <a:pt x="3126" y="13853"/>
                    <a:pt x="807" y="21920"/>
                  </a:cubicBezTo>
                  <a:cubicBezTo>
                    <a:pt x="0" y="24239"/>
                    <a:pt x="0" y="26356"/>
                    <a:pt x="807" y="28675"/>
                  </a:cubicBezTo>
                  <a:cubicBezTo>
                    <a:pt x="2118" y="29986"/>
                    <a:pt x="3428" y="30389"/>
                    <a:pt x="6957" y="30893"/>
                  </a:cubicBezTo>
                  <a:cubicBezTo>
                    <a:pt x="7891" y="30941"/>
                    <a:pt x="8827" y="30964"/>
                    <a:pt x="9762" y="30964"/>
                  </a:cubicBezTo>
                  <a:cubicBezTo>
                    <a:pt x="16807" y="30964"/>
                    <a:pt x="23876" y="29619"/>
                    <a:pt x="30551" y="26860"/>
                  </a:cubicBezTo>
                  <a:cubicBezTo>
                    <a:pt x="33173" y="25449"/>
                    <a:pt x="33173" y="21012"/>
                    <a:pt x="32366" y="16979"/>
                  </a:cubicBezTo>
                  <a:cubicBezTo>
                    <a:pt x="30249" y="10324"/>
                    <a:pt x="25712" y="4577"/>
                    <a:pt x="19460" y="1048"/>
                  </a:cubicBezTo>
                  <a:cubicBezTo>
                    <a:pt x="18238" y="524"/>
                    <a:pt x="16545" y="0"/>
                    <a:pt x="15060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6"/>
            <p:cNvSpPr/>
            <p:nvPr/>
          </p:nvSpPr>
          <p:spPr>
            <a:xfrm>
              <a:off x="6340800" y="2531575"/>
              <a:ext cx="836900" cy="782325"/>
            </a:xfrm>
            <a:custGeom>
              <a:avLst/>
              <a:gdLst/>
              <a:ahLst/>
              <a:cxnLst/>
              <a:rect l="l" t="t" r="r" b="b"/>
              <a:pathLst>
                <a:path w="33476" h="31293" extrusionOk="0">
                  <a:moveTo>
                    <a:pt x="9849" y="0"/>
                  </a:moveTo>
                  <a:cubicBezTo>
                    <a:pt x="8989" y="0"/>
                    <a:pt x="8126" y="26"/>
                    <a:pt x="7260" y="80"/>
                  </a:cubicBezTo>
                  <a:cubicBezTo>
                    <a:pt x="5042" y="80"/>
                    <a:pt x="2824" y="988"/>
                    <a:pt x="1009" y="2400"/>
                  </a:cubicBezTo>
                  <a:lnTo>
                    <a:pt x="908" y="2299"/>
                  </a:lnTo>
                  <a:lnTo>
                    <a:pt x="908" y="2299"/>
                  </a:lnTo>
                  <a:cubicBezTo>
                    <a:pt x="1" y="4114"/>
                    <a:pt x="505" y="5021"/>
                    <a:pt x="1412" y="9054"/>
                  </a:cubicBezTo>
                  <a:cubicBezTo>
                    <a:pt x="3227" y="16616"/>
                    <a:pt x="6857" y="24179"/>
                    <a:pt x="12100" y="30329"/>
                  </a:cubicBezTo>
                  <a:cubicBezTo>
                    <a:pt x="12763" y="30992"/>
                    <a:pt x="13790" y="31292"/>
                    <a:pt x="14999" y="31292"/>
                  </a:cubicBezTo>
                  <a:cubicBezTo>
                    <a:pt x="17097" y="31292"/>
                    <a:pt x="19742" y="30389"/>
                    <a:pt x="21981" y="28918"/>
                  </a:cubicBezTo>
                  <a:cubicBezTo>
                    <a:pt x="27729" y="24884"/>
                    <a:pt x="31661" y="18633"/>
                    <a:pt x="33073" y="11575"/>
                  </a:cubicBezTo>
                  <a:cubicBezTo>
                    <a:pt x="33476" y="9458"/>
                    <a:pt x="32568" y="5424"/>
                    <a:pt x="30753" y="4517"/>
                  </a:cubicBezTo>
                  <a:cubicBezTo>
                    <a:pt x="24003" y="1817"/>
                    <a:pt x="17011" y="0"/>
                    <a:pt x="9849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6"/>
            <p:cNvSpPr/>
            <p:nvPr/>
          </p:nvSpPr>
          <p:spPr>
            <a:xfrm>
              <a:off x="4412450" y="1049800"/>
              <a:ext cx="844450" cy="777975"/>
            </a:xfrm>
            <a:custGeom>
              <a:avLst/>
              <a:gdLst/>
              <a:ahLst/>
              <a:cxnLst/>
              <a:rect l="l" t="t" r="r" b="b"/>
              <a:pathLst>
                <a:path w="33778" h="31119" extrusionOk="0">
                  <a:moveTo>
                    <a:pt x="18579" y="1"/>
                  </a:moveTo>
                  <a:cubicBezTo>
                    <a:pt x="16465" y="1"/>
                    <a:pt x="13770" y="1054"/>
                    <a:pt x="11495" y="2484"/>
                  </a:cubicBezTo>
                  <a:cubicBezTo>
                    <a:pt x="5647" y="6517"/>
                    <a:pt x="1815" y="12869"/>
                    <a:pt x="404" y="19927"/>
                  </a:cubicBezTo>
                  <a:cubicBezTo>
                    <a:pt x="0" y="22045"/>
                    <a:pt x="908" y="26078"/>
                    <a:pt x="2723" y="26985"/>
                  </a:cubicBezTo>
                  <a:cubicBezTo>
                    <a:pt x="9283" y="29697"/>
                    <a:pt x="16071" y="31119"/>
                    <a:pt x="23020" y="31119"/>
                  </a:cubicBezTo>
                  <a:cubicBezTo>
                    <a:pt x="24082" y="31119"/>
                    <a:pt x="25147" y="31085"/>
                    <a:pt x="26216" y="31019"/>
                  </a:cubicBezTo>
                  <a:cubicBezTo>
                    <a:pt x="28837" y="31019"/>
                    <a:pt x="30652" y="30111"/>
                    <a:pt x="32366" y="28397"/>
                  </a:cubicBezTo>
                  <a:lnTo>
                    <a:pt x="32467" y="28195"/>
                  </a:lnTo>
                  <a:cubicBezTo>
                    <a:pt x="33778" y="26784"/>
                    <a:pt x="33274" y="25574"/>
                    <a:pt x="32467" y="22448"/>
                  </a:cubicBezTo>
                  <a:cubicBezTo>
                    <a:pt x="30652" y="14483"/>
                    <a:pt x="26619" y="7324"/>
                    <a:pt x="21376" y="1072"/>
                  </a:cubicBezTo>
                  <a:cubicBezTo>
                    <a:pt x="20731" y="320"/>
                    <a:pt x="19743" y="1"/>
                    <a:pt x="18579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6"/>
            <p:cNvSpPr/>
            <p:nvPr/>
          </p:nvSpPr>
          <p:spPr>
            <a:xfrm>
              <a:off x="5143450" y="1502600"/>
              <a:ext cx="1346100" cy="1346100"/>
            </a:xfrm>
            <a:custGeom>
              <a:avLst/>
              <a:gdLst/>
              <a:ahLst/>
              <a:cxnLst/>
              <a:rect l="l" t="t" r="r" b="b"/>
              <a:pathLst>
                <a:path w="53844" h="53844" extrusionOk="0">
                  <a:moveTo>
                    <a:pt x="27124" y="0"/>
                  </a:moveTo>
                  <a:cubicBezTo>
                    <a:pt x="11999" y="0"/>
                    <a:pt x="1" y="11596"/>
                    <a:pt x="1" y="26720"/>
                  </a:cubicBezTo>
                  <a:lnTo>
                    <a:pt x="1" y="27628"/>
                  </a:lnTo>
                  <a:cubicBezTo>
                    <a:pt x="1" y="42349"/>
                    <a:pt x="11999" y="53843"/>
                    <a:pt x="26720" y="53843"/>
                  </a:cubicBezTo>
                  <a:cubicBezTo>
                    <a:pt x="41542" y="53843"/>
                    <a:pt x="53843" y="42248"/>
                    <a:pt x="53843" y="27123"/>
                  </a:cubicBezTo>
                  <a:cubicBezTo>
                    <a:pt x="53843" y="11999"/>
                    <a:pt x="42248" y="0"/>
                    <a:pt x="27124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6"/>
            <p:cNvSpPr/>
            <p:nvPr/>
          </p:nvSpPr>
          <p:spPr>
            <a:xfrm>
              <a:off x="4256150" y="4821825"/>
              <a:ext cx="128600" cy="214850"/>
            </a:xfrm>
            <a:custGeom>
              <a:avLst/>
              <a:gdLst/>
              <a:ahLst/>
              <a:cxnLst/>
              <a:rect l="l" t="t" r="r" b="b"/>
              <a:pathLst>
                <a:path w="5144" h="8594" extrusionOk="0">
                  <a:moveTo>
                    <a:pt x="1528" y="1"/>
                  </a:moveTo>
                  <a:cubicBezTo>
                    <a:pt x="1110" y="1"/>
                    <a:pt x="1110" y="225"/>
                    <a:pt x="1110" y="225"/>
                  </a:cubicBezTo>
                  <a:lnTo>
                    <a:pt x="1211" y="225"/>
                  </a:lnTo>
                  <a:cubicBezTo>
                    <a:pt x="707" y="1636"/>
                    <a:pt x="404" y="2846"/>
                    <a:pt x="404" y="4258"/>
                  </a:cubicBezTo>
                  <a:cubicBezTo>
                    <a:pt x="102" y="5670"/>
                    <a:pt x="102" y="7182"/>
                    <a:pt x="1" y="8594"/>
                  </a:cubicBezTo>
                  <a:lnTo>
                    <a:pt x="5143" y="8594"/>
                  </a:lnTo>
                  <a:cubicBezTo>
                    <a:pt x="4941" y="6174"/>
                    <a:pt x="4538" y="3754"/>
                    <a:pt x="4236" y="2040"/>
                  </a:cubicBezTo>
                  <a:cubicBezTo>
                    <a:pt x="3731" y="1132"/>
                    <a:pt x="3429" y="225"/>
                    <a:pt x="2522" y="225"/>
                  </a:cubicBezTo>
                  <a:cubicBezTo>
                    <a:pt x="2051" y="57"/>
                    <a:pt x="1737" y="1"/>
                    <a:pt x="1528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4435125" y="4704200"/>
              <a:ext cx="519300" cy="335000"/>
            </a:xfrm>
            <a:custGeom>
              <a:avLst/>
              <a:gdLst/>
              <a:ahLst/>
              <a:cxnLst/>
              <a:rect l="l" t="t" r="r" b="b"/>
              <a:pathLst>
                <a:path w="20772" h="13400" extrusionOk="0">
                  <a:moveTo>
                    <a:pt x="7031" y="0"/>
                  </a:moveTo>
                  <a:cubicBezTo>
                    <a:pt x="6474" y="0"/>
                    <a:pt x="5909" y="60"/>
                    <a:pt x="5345" y="191"/>
                  </a:cubicBezTo>
                  <a:cubicBezTo>
                    <a:pt x="2622" y="695"/>
                    <a:pt x="908" y="2812"/>
                    <a:pt x="404" y="5434"/>
                  </a:cubicBezTo>
                  <a:cubicBezTo>
                    <a:pt x="1" y="8055"/>
                    <a:pt x="303" y="10677"/>
                    <a:pt x="1009" y="13399"/>
                  </a:cubicBezTo>
                  <a:lnTo>
                    <a:pt x="20771" y="13399"/>
                  </a:lnTo>
                  <a:cubicBezTo>
                    <a:pt x="19965" y="11080"/>
                    <a:pt x="18755" y="9064"/>
                    <a:pt x="17242" y="7350"/>
                  </a:cubicBezTo>
                  <a:lnTo>
                    <a:pt x="17242" y="7148"/>
                  </a:lnTo>
                  <a:cubicBezTo>
                    <a:pt x="15932" y="5434"/>
                    <a:pt x="14117" y="3619"/>
                    <a:pt x="12403" y="1905"/>
                  </a:cubicBezTo>
                  <a:cubicBezTo>
                    <a:pt x="10979" y="797"/>
                    <a:pt x="9058" y="0"/>
                    <a:pt x="7031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6"/>
            <p:cNvSpPr/>
            <p:nvPr/>
          </p:nvSpPr>
          <p:spPr>
            <a:xfrm>
              <a:off x="5030025" y="4399175"/>
              <a:ext cx="766325" cy="634975"/>
            </a:xfrm>
            <a:custGeom>
              <a:avLst/>
              <a:gdLst/>
              <a:ahLst/>
              <a:cxnLst/>
              <a:rect l="l" t="t" r="r" b="b"/>
              <a:pathLst>
                <a:path w="30653" h="25399" extrusionOk="0">
                  <a:moveTo>
                    <a:pt x="8987" y="1"/>
                  </a:moveTo>
                  <a:cubicBezTo>
                    <a:pt x="7194" y="1"/>
                    <a:pt x="5389" y="549"/>
                    <a:pt x="4034" y="1603"/>
                  </a:cubicBezTo>
                  <a:cubicBezTo>
                    <a:pt x="2319" y="2511"/>
                    <a:pt x="908" y="4729"/>
                    <a:pt x="908" y="6947"/>
                  </a:cubicBezTo>
                  <a:cubicBezTo>
                    <a:pt x="0" y="10073"/>
                    <a:pt x="0" y="13098"/>
                    <a:pt x="908" y="15820"/>
                  </a:cubicBezTo>
                  <a:cubicBezTo>
                    <a:pt x="1412" y="18542"/>
                    <a:pt x="2319" y="21164"/>
                    <a:pt x="4437" y="22878"/>
                  </a:cubicBezTo>
                  <a:cubicBezTo>
                    <a:pt x="5546" y="24088"/>
                    <a:pt x="6857" y="24794"/>
                    <a:pt x="8268" y="25399"/>
                  </a:cubicBezTo>
                  <a:lnTo>
                    <a:pt x="26922" y="25399"/>
                  </a:lnTo>
                  <a:cubicBezTo>
                    <a:pt x="27123" y="25197"/>
                    <a:pt x="27224" y="24895"/>
                    <a:pt x="27527" y="24693"/>
                  </a:cubicBezTo>
                  <a:cubicBezTo>
                    <a:pt x="29745" y="21567"/>
                    <a:pt x="30652" y="17635"/>
                    <a:pt x="29241" y="13602"/>
                  </a:cubicBezTo>
                  <a:cubicBezTo>
                    <a:pt x="28737" y="11787"/>
                    <a:pt x="28434" y="10073"/>
                    <a:pt x="27023" y="8258"/>
                  </a:cubicBezTo>
                  <a:lnTo>
                    <a:pt x="27224" y="8157"/>
                  </a:lnTo>
                  <a:cubicBezTo>
                    <a:pt x="25006" y="5535"/>
                    <a:pt x="22384" y="3821"/>
                    <a:pt x="19158" y="2914"/>
                  </a:cubicBezTo>
                  <a:lnTo>
                    <a:pt x="14721" y="1099"/>
                  </a:lnTo>
                  <a:cubicBezTo>
                    <a:pt x="13411" y="595"/>
                    <a:pt x="12100" y="192"/>
                    <a:pt x="10789" y="192"/>
                  </a:cubicBezTo>
                  <a:cubicBezTo>
                    <a:pt x="10202" y="64"/>
                    <a:pt x="9595" y="1"/>
                    <a:pt x="8987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5791275" y="4405750"/>
              <a:ext cx="781450" cy="630925"/>
            </a:xfrm>
            <a:custGeom>
              <a:avLst/>
              <a:gdLst/>
              <a:ahLst/>
              <a:cxnLst/>
              <a:rect l="l" t="t" r="r" b="b"/>
              <a:pathLst>
                <a:path w="31258" h="25237" extrusionOk="0">
                  <a:moveTo>
                    <a:pt x="20726" y="1"/>
                  </a:moveTo>
                  <a:cubicBezTo>
                    <a:pt x="19170" y="1"/>
                    <a:pt x="17586" y="245"/>
                    <a:pt x="15932" y="836"/>
                  </a:cubicBezTo>
                  <a:lnTo>
                    <a:pt x="11596" y="2651"/>
                  </a:lnTo>
                  <a:cubicBezTo>
                    <a:pt x="10185" y="3155"/>
                    <a:pt x="8874" y="3558"/>
                    <a:pt x="7563" y="4365"/>
                  </a:cubicBezTo>
                  <a:cubicBezTo>
                    <a:pt x="4034" y="6180"/>
                    <a:pt x="1715" y="9709"/>
                    <a:pt x="1312" y="13339"/>
                  </a:cubicBezTo>
                  <a:cubicBezTo>
                    <a:pt x="1" y="17372"/>
                    <a:pt x="807" y="21405"/>
                    <a:pt x="3126" y="24430"/>
                  </a:cubicBezTo>
                  <a:cubicBezTo>
                    <a:pt x="3227" y="24732"/>
                    <a:pt x="3530" y="24934"/>
                    <a:pt x="3731" y="25237"/>
                  </a:cubicBezTo>
                  <a:lnTo>
                    <a:pt x="23292" y="25237"/>
                  </a:lnTo>
                  <a:cubicBezTo>
                    <a:pt x="24805" y="24531"/>
                    <a:pt x="26015" y="23825"/>
                    <a:pt x="27225" y="22716"/>
                  </a:cubicBezTo>
                  <a:cubicBezTo>
                    <a:pt x="29443" y="20901"/>
                    <a:pt x="30350" y="18683"/>
                    <a:pt x="30754" y="15960"/>
                  </a:cubicBezTo>
                  <a:cubicBezTo>
                    <a:pt x="31258" y="14650"/>
                    <a:pt x="31258" y="12835"/>
                    <a:pt x="31258" y="11625"/>
                  </a:cubicBezTo>
                  <a:cubicBezTo>
                    <a:pt x="30754" y="8902"/>
                    <a:pt x="30350" y="6281"/>
                    <a:pt x="29443" y="4062"/>
                  </a:cubicBezTo>
                  <a:cubicBezTo>
                    <a:pt x="28031" y="2248"/>
                    <a:pt x="26317" y="836"/>
                    <a:pt x="24200" y="533"/>
                  </a:cubicBezTo>
                  <a:lnTo>
                    <a:pt x="23998" y="332"/>
                  </a:lnTo>
                  <a:cubicBezTo>
                    <a:pt x="22912" y="123"/>
                    <a:pt x="21826" y="1"/>
                    <a:pt x="20726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6623125" y="4683300"/>
              <a:ext cx="549550" cy="353375"/>
            </a:xfrm>
            <a:custGeom>
              <a:avLst/>
              <a:gdLst/>
              <a:ahLst/>
              <a:cxnLst/>
              <a:rect l="l" t="t" r="r" b="b"/>
              <a:pathLst>
                <a:path w="21982" h="14135" extrusionOk="0">
                  <a:moveTo>
                    <a:pt x="14086" y="1"/>
                  </a:moveTo>
                  <a:cubicBezTo>
                    <a:pt x="13444" y="1"/>
                    <a:pt x="12807" y="101"/>
                    <a:pt x="12201" y="321"/>
                  </a:cubicBezTo>
                  <a:lnTo>
                    <a:pt x="12100" y="422"/>
                  </a:lnTo>
                  <a:cubicBezTo>
                    <a:pt x="9378" y="1329"/>
                    <a:pt x="7159" y="2741"/>
                    <a:pt x="5849" y="4858"/>
                  </a:cubicBezTo>
                  <a:cubicBezTo>
                    <a:pt x="4538" y="6270"/>
                    <a:pt x="3227" y="7984"/>
                    <a:pt x="1815" y="9799"/>
                  </a:cubicBezTo>
                  <a:cubicBezTo>
                    <a:pt x="1110" y="11110"/>
                    <a:pt x="505" y="12521"/>
                    <a:pt x="0" y="14135"/>
                  </a:cubicBezTo>
                  <a:lnTo>
                    <a:pt x="20368" y="14135"/>
                  </a:lnTo>
                  <a:cubicBezTo>
                    <a:pt x="20771" y="13025"/>
                    <a:pt x="20973" y="12118"/>
                    <a:pt x="21074" y="11110"/>
                  </a:cubicBezTo>
                  <a:cubicBezTo>
                    <a:pt x="21981" y="7883"/>
                    <a:pt x="21074" y="4354"/>
                    <a:pt x="18855" y="1733"/>
                  </a:cubicBezTo>
                  <a:cubicBezTo>
                    <a:pt x="17537" y="707"/>
                    <a:pt x="15792" y="1"/>
                    <a:pt x="14086" y="1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6"/>
            <p:cNvSpPr/>
            <p:nvPr/>
          </p:nvSpPr>
          <p:spPr>
            <a:xfrm>
              <a:off x="7207925" y="4811750"/>
              <a:ext cx="123550" cy="224925"/>
            </a:xfrm>
            <a:custGeom>
              <a:avLst/>
              <a:gdLst/>
              <a:ahLst/>
              <a:cxnLst/>
              <a:rect l="l" t="t" r="r" b="b"/>
              <a:pathLst>
                <a:path w="4942" h="8997" extrusionOk="0">
                  <a:moveTo>
                    <a:pt x="3190" y="0"/>
                  </a:moveTo>
                  <a:cubicBezTo>
                    <a:pt x="2981" y="0"/>
                    <a:pt x="2723" y="56"/>
                    <a:pt x="2421" y="224"/>
                  </a:cubicBezTo>
                  <a:cubicBezTo>
                    <a:pt x="1513" y="224"/>
                    <a:pt x="1009" y="1132"/>
                    <a:pt x="1009" y="2039"/>
                  </a:cubicBezTo>
                  <a:cubicBezTo>
                    <a:pt x="404" y="3955"/>
                    <a:pt x="102" y="6577"/>
                    <a:pt x="1" y="8997"/>
                  </a:cubicBezTo>
                  <a:lnTo>
                    <a:pt x="4941" y="8997"/>
                  </a:lnTo>
                  <a:cubicBezTo>
                    <a:pt x="4941" y="7282"/>
                    <a:pt x="4941" y="5770"/>
                    <a:pt x="4538" y="4157"/>
                  </a:cubicBezTo>
                  <a:cubicBezTo>
                    <a:pt x="4538" y="2745"/>
                    <a:pt x="4034" y="1535"/>
                    <a:pt x="3631" y="124"/>
                  </a:cubicBezTo>
                  <a:lnTo>
                    <a:pt x="3631" y="124"/>
                  </a:lnTo>
                  <a:lnTo>
                    <a:pt x="3832" y="224"/>
                  </a:lnTo>
                  <a:cubicBezTo>
                    <a:pt x="3832" y="224"/>
                    <a:pt x="3608" y="0"/>
                    <a:pt x="3190" y="0"/>
                  </a:cubicBez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3043675" y="690925"/>
              <a:ext cx="221850" cy="4348275"/>
            </a:xfrm>
            <a:custGeom>
              <a:avLst/>
              <a:gdLst/>
              <a:ahLst/>
              <a:cxnLst/>
              <a:rect l="l" t="t" r="r" b="b"/>
              <a:pathLst>
                <a:path w="8874" h="173931" extrusionOk="0">
                  <a:moveTo>
                    <a:pt x="1" y="1"/>
                  </a:moveTo>
                  <a:lnTo>
                    <a:pt x="1" y="173930"/>
                  </a:lnTo>
                  <a:lnTo>
                    <a:pt x="8874" y="173930"/>
                  </a:lnTo>
                  <a:lnTo>
                    <a:pt x="8874" y="1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6"/>
            <p:cNvSpPr/>
            <p:nvPr/>
          </p:nvSpPr>
          <p:spPr>
            <a:xfrm>
              <a:off x="638900" y="678325"/>
              <a:ext cx="274800" cy="4358350"/>
            </a:xfrm>
            <a:custGeom>
              <a:avLst/>
              <a:gdLst/>
              <a:ahLst/>
              <a:cxnLst/>
              <a:rect l="l" t="t" r="r" b="b"/>
              <a:pathLst>
                <a:path w="10992" h="174334" extrusionOk="0">
                  <a:moveTo>
                    <a:pt x="1" y="0"/>
                  </a:moveTo>
                  <a:lnTo>
                    <a:pt x="404" y="174334"/>
                  </a:lnTo>
                  <a:lnTo>
                    <a:pt x="10991" y="174334"/>
                  </a:lnTo>
                  <a:cubicBezTo>
                    <a:pt x="10588" y="172922"/>
                    <a:pt x="10285" y="172115"/>
                    <a:pt x="10285" y="172115"/>
                  </a:cubicBezTo>
                  <a:lnTo>
                    <a:pt x="7664" y="158403"/>
                  </a:lnTo>
                  <a:lnTo>
                    <a:pt x="7563" y="158403"/>
                  </a:lnTo>
                  <a:lnTo>
                    <a:pt x="7563" y="0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6"/>
            <p:cNvSpPr/>
            <p:nvPr/>
          </p:nvSpPr>
          <p:spPr>
            <a:xfrm>
              <a:off x="238125" y="678325"/>
              <a:ext cx="209225" cy="4358350"/>
            </a:xfrm>
            <a:custGeom>
              <a:avLst/>
              <a:gdLst/>
              <a:ahLst/>
              <a:cxnLst/>
              <a:rect l="l" t="t" r="r" b="b"/>
              <a:pathLst>
                <a:path w="8369" h="174334" extrusionOk="0">
                  <a:moveTo>
                    <a:pt x="0" y="0"/>
                  </a:moveTo>
                  <a:lnTo>
                    <a:pt x="0" y="174334"/>
                  </a:lnTo>
                  <a:lnTo>
                    <a:pt x="8369" y="174334"/>
                  </a:lnTo>
                  <a:lnTo>
                    <a:pt x="8066" y="0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6"/>
            <p:cNvSpPr/>
            <p:nvPr/>
          </p:nvSpPr>
          <p:spPr>
            <a:xfrm>
              <a:off x="2642900" y="668250"/>
              <a:ext cx="224350" cy="4370950"/>
            </a:xfrm>
            <a:custGeom>
              <a:avLst/>
              <a:gdLst/>
              <a:ahLst/>
              <a:cxnLst/>
              <a:rect l="l" t="t" r="r" b="b"/>
              <a:pathLst>
                <a:path w="8974" h="174838" extrusionOk="0">
                  <a:moveTo>
                    <a:pt x="0" y="0"/>
                  </a:moveTo>
                  <a:lnTo>
                    <a:pt x="0" y="174837"/>
                  </a:lnTo>
                  <a:lnTo>
                    <a:pt x="8974" y="174837"/>
                  </a:lnTo>
                  <a:lnTo>
                    <a:pt x="8974" y="0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6"/>
            <p:cNvSpPr/>
            <p:nvPr/>
          </p:nvSpPr>
          <p:spPr>
            <a:xfrm>
              <a:off x="1052300" y="655650"/>
              <a:ext cx="990675" cy="4381025"/>
            </a:xfrm>
            <a:custGeom>
              <a:avLst/>
              <a:gdLst/>
              <a:ahLst/>
              <a:cxnLst/>
              <a:rect l="l" t="t" r="r" b="b"/>
              <a:pathLst>
                <a:path w="39627" h="175241" extrusionOk="0">
                  <a:moveTo>
                    <a:pt x="31560" y="0"/>
                  </a:moveTo>
                  <a:lnTo>
                    <a:pt x="31560" y="64530"/>
                  </a:lnTo>
                  <a:cubicBezTo>
                    <a:pt x="31056" y="69471"/>
                    <a:pt x="30250" y="74412"/>
                    <a:pt x="28435" y="79251"/>
                  </a:cubicBezTo>
                  <a:lnTo>
                    <a:pt x="28435" y="79151"/>
                  </a:lnTo>
                  <a:cubicBezTo>
                    <a:pt x="28167" y="80002"/>
                    <a:pt x="27892" y="80377"/>
                    <a:pt x="27615" y="80377"/>
                  </a:cubicBezTo>
                  <a:cubicBezTo>
                    <a:pt x="25599" y="80377"/>
                    <a:pt x="23494" y="60497"/>
                    <a:pt x="23494" y="60497"/>
                  </a:cubicBezTo>
                  <a:lnTo>
                    <a:pt x="23494" y="907"/>
                  </a:lnTo>
                  <a:lnTo>
                    <a:pt x="15932" y="907"/>
                  </a:lnTo>
                  <a:lnTo>
                    <a:pt x="15932" y="91250"/>
                  </a:lnTo>
                  <a:cubicBezTo>
                    <a:pt x="15932" y="91250"/>
                    <a:pt x="17343" y="113029"/>
                    <a:pt x="18654" y="119281"/>
                  </a:cubicBezTo>
                  <a:cubicBezTo>
                    <a:pt x="23897" y="141967"/>
                    <a:pt x="21780" y="149529"/>
                    <a:pt x="21780" y="149529"/>
                  </a:cubicBezTo>
                  <a:cubicBezTo>
                    <a:pt x="19965" y="143278"/>
                    <a:pt x="17747" y="136623"/>
                    <a:pt x="15125" y="130372"/>
                  </a:cubicBezTo>
                  <a:cubicBezTo>
                    <a:pt x="9781" y="120995"/>
                    <a:pt x="7059" y="109903"/>
                    <a:pt x="7563" y="98711"/>
                  </a:cubicBezTo>
                  <a:lnTo>
                    <a:pt x="7563" y="907"/>
                  </a:lnTo>
                  <a:lnTo>
                    <a:pt x="1" y="907"/>
                  </a:lnTo>
                  <a:lnTo>
                    <a:pt x="505" y="153562"/>
                  </a:lnTo>
                  <a:lnTo>
                    <a:pt x="505" y="161931"/>
                  </a:lnTo>
                  <a:lnTo>
                    <a:pt x="3127" y="173022"/>
                  </a:lnTo>
                  <a:cubicBezTo>
                    <a:pt x="3227" y="173829"/>
                    <a:pt x="3328" y="174434"/>
                    <a:pt x="3631" y="175241"/>
                  </a:cubicBezTo>
                  <a:lnTo>
                    <a:pt x="32871" y="175241"/>
                  </a:lnTo>
                  <a:cubicBezTo>
                    <a:pt x="33274" y="171913"/>
                    <a:pt x="33980" y="168687"/>
                    <a:pt x="35291" y="165460"/>
                  </a:cubicBezTo>
                  <a:cubicBezTo>
                    <a:pt x="37913" y="156587"/>
                    <a:pt x="39324" y="146807"/>
                    <a:pt x="39627" y="137531"/>
                  </a:cubicBezTo>
                  <a:lnTo>
                    <a:pt x="39627" y="0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6"/>
            <p:cNvSpPr/>
            <p:nvPr/>
          </p:nvSpPr>
          <p:spPr>
            <a:xfrm>
              <a:off x="2027825" y="668250"/>
              <a:ext cx="423525" cy="4368425"/>
            </a:xfrm>
            <a:custGeom>
              <a:avLst/>
              <a:gdLst/>
              <a:ahLst/>
              <a:cxnLst/>
              <a:rect l="l" t="t" r="r" b="b"/>
              <a:pathLst>
                <a:path w="16941" h="174737" extrusionOk="0">
                  <a:moveTo>
                    <a:pt x="8874" y="0"/>
                  </a:moveTo>
                  <a:lnTo>
                    <a:pt x="8874" y="144085"/>
                  </a:lnTo>
                  <a:lnTo>
                    <a:pt x="8975" y="144085"/>
                  </a:lnTo>
                  <a:cubicBezTo>
                    <a:pt x="8975" y="144085"/>
                    <a:pt x="4034" y="162335"/>
                    <a:pt x="2320" y="168183"/>
                  </a:cubicBezTo>
                  <a:cubicBezTo>
                    <a:pt x="1614" y="170300"/>
                    <a:pt x="908" y="172518"/>
                    <a:pt x="1" y="174737"/>
                  </a:cubicBezTo>
                  <a:lnTo>
                    <a:pt x="16940" y="174737"/>
                  </a:lnTo>
                  <a:lnTo>
                    <a:pt x="16940" y="0"/>
                  </a:lnTo>
                  <a:close/>
                </a:path>
              </a:pathLst>
            </a:custGeom>
            <a:solidFill>
              <a:srgbClr val="C9E5B4">
                <a:alpha val="235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57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6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246"/>
            </a:lvl1pPr>
            <a:lvl2pPr marL="237390" indent="0" algn="ctr">
              <a:buNone/>
              <a:defRPr sz="1038"/>
            </a:lvl2pPr>
            <a:lvl3pPr marL="474779" indent="0" algn="ctr">
              <a:buNone/>
              <a:defRPr sz="935"/>
            </a:lvl3pPr>
            <a:lvl4pPr marL="712169" indent="0" algn="ctr">
              <a:buNone/>
              <a:defRPr sz="831"/>
            </a:lvl4pPr>
            <a:lvl5pPr marL="949559" indent="0" algn="ctr">
              <a:buNone/>
              <a:defRPr sz="831"/>
            </a:lvl5pPr>
            <a:lvl6pPr marL="1186948" indent="0" algn="ctr">
              <a:buNone/>
              <a:defRPr sz="831"/>
            </a:lvl6pPr>
            <a:lvl7pPr marL="1424338" indent="0" algn="ctr">
              <a:buNone/>
              <a:defRPr sz="831"/>
            </a:lvl7pPr>
            <a:lvl8pPr marL="1661728" indent="0" algn="ctr">
              <a:buNone/>
              <a:defRPr sz="831"/>
            </a:lvl8pPr>
            <a:lvl9pPr marL="1899117" indent="0" algn="ctr">
              <a:buNone/>
              <a:defRPr sz="83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1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</p:spPr>
        <p:txBody>
          <a:bodyPr anchor="b"/>
          <a:lstStyle>
            <a:lvl1pPr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5"/>
            <a:ext cx="10515600" cy="1500187"/>
          </a:xfrm>
        </p:spPr>
        <p:txBody>
          <a:bodyPr/>
          <a:lstStyle>
            <a:lvl1pPr marL="0" indent="0">
              <a:buNone/>
              <a:defRPr sz="1246">
                <a:solidFill>
                  <a:schemeClr val="tx1"/>
                </a:solidFill>
              </a:defRPr>
            </a:lvl1pPr>
            <a:lvl2pPr marL="237390" indent="0">
              <a:buNone/>
              <a:defRPr sz="1038">
                <a:solidFill>
                  <a:schemeClr val="tx1">
                    <a:tint val="75000"/>
                  </a:schemeClr>
                </a:solidFill>
              </a:defRPr>
            </a:lvl2pPr>
            <a:lvl3pPr marL="474779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3pPr>
            <a:lvl4pPr marL="71216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4pPr>
            <a:lvl5pPr marL="94955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5pPr>
            <a:lvl6pPr marL="118694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6pPr>
            <a:lvl7pPr marL="142433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7pPr>
            <a:lvl8pPr marL="166172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8pPr>
            <a:lvl9pPr marL="1899117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4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3ECEC0-7CB1-5947-BEC4-A8579E285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4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CF923-EF36-4A4B-BFCF-CBE65D9FF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30399"/>
            <a:ext cx="10515600" cy="424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349790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66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bg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CE662-AE62-C245-BEED-392D187A1731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6D40-B3C4-6247-B057-049600759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9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474779" rtl="0" eaLnBrk="1" latinLnBrk="0" hangingPunct="1">
        <a:lnSpc>
          <a:spcPct val="90000"/>
        </a:lnSpc>
        <a:spcBef>
          <a:spcPct val="0"/>
        </a:spcBef>
        <a:buNone/>
        <a:defRPr sz="22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695" indent="-118695" algn="l" defTabSz="474779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454" kern="1200">
          <a:solidFill>
            <a:schemeClr val="tx1"/>
          </a:solidFill>
          <a:latin typeface="+mn-lt"/>
          <a:ea typeface="+mn-ea"/>
          <a:cs typeface="+mn-cs"/>
        </a:defRPr>
      </a:lvl1pPr>
      <a:lvl2pPr marL="356085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593474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3pPr>
      <a:lvl4pPr marL="830864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1068254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305643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33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780423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2017812" indent="-118695" algn="l" defTabSz="474779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1pPr>
      <a:lvl2pPr marL="237390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74779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712169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949559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186948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424338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661728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1899117" algn="l" defTabSz="474779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cid:image001.png@01D9D344.4B8933A0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7.jp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7.jp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9.jpeg"/><Relationship Id="rId9" Type="http://schemas.microsoft.com/office/2007/relationships/diagramDrawing" Target="../diagrams/drawing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irr.org/wp-content/uploads/2021/10/Going-to-Scale-scanned-copy_compressed_compressed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5883753-FFAC-BB44-A11F-79AF8A8807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6155" y="3714741"/>
            <a:ext cx="6460066" cy="822067"/>
          </a:xfrm>
        </p:spPr>
        <p:txBody>
          <a:bodyPr>
            <a:noAutofit/>
          </a:bodyPr>
          <a:lstStyle/>
          <a:p>
            <a:pPr algn="r"/>
            <a:r>
              <a:rPr lang="pt-BR" b="1" dirty="0"/>
              <a:t>Silim M Nahdy (PhD)</a:t>
            </a:r>
          </a:p>
          <a:p>
            <a:pPr algn="r"/>
            <a:endParaRPr lang="pt-BR" b="1" dirty="0"/>
          </a:p>
          <a:p>
            <a:pPr algn="r"/>
            <a:r>
              <a:rPr lang="pt-BR" b="1" dirty="0"/>
              <a:t>AFAAS-Executive Director </a:t>
            </a:r>
            <a:endParaRPr lang="en-US" b="1" dirty="0"/>
          </a:p>
          <a:p>
            <a:pPr algn="r"/>
            <a:endParaRPr lang="en-UG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5AA395-6C05-460F-B3A3-6B2618EBD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2221" y="2706577"/>
            <a:ext cx="9144000" cy="102891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A SCALING OUT FRAMEWORK FOR AGRICULTURAL RESEARCH and INNOVATIONS </a:t>
            </a:r>
            <a:endParaRPr lang="en-UG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5" name="Picture 20">
            <a:extLst>
              <a:ext uri="{FF2B5EF4-FFF2-40B4-BE49-F238E27FC236}">
                <a16:creationId xmlns:a16="http://schemas.microsoft.com/office/drawing/2014/main" id="{9FA002A3-8F46-4567-B8FE-2E72E125E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1" y="539173"/>
            <a:ext cx="118110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21">
            <a:extLst>
              <a:ext uri="{FF2B5EF4-FFF2-40B4-BE49-F238E27FC236}">
                <a16:creationId xmlns:a16="http://schemas.microsoft.com/office/drawing/2014/main" id="{7CC2FEB7-49BE-4D59-8F26-5C17D3727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342" y="596899"/>
            <a:ext cx="1763713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22">
            <a:extLst>
              <a:ext uri="{FF2B5EF4-FFF2-40B4-BE49-F238E27FC236}">
                <a16:creationId xmlns:a16="http://schemas.microsoft.com/office/drawing/2014/main" id="{64175C59-C0C8-4B12-9305-EFA1858D4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699292"/>
            <a:ext cx="1654175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39">
            <a:extLst>
              <a:ext uri="{FF2B5EF4-FFF2-40B4-BE49-F238E27FC236}">
                <a16:creationId xmlns:a16="http://schemas.microsoft.com/office/drawing/2014/main" id="{DBDD5582-1EF3-4E04-8623-37CE3BB1F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038" y="521493"/>
            <a:ext cx="785813" cy="78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0">
            <a:extLst>
              <a:ext uri="{FF2B5EF4-FFF2-40B4-BE49-F238E27FC236}">
                <a16:creationId xmlns:a16="http://schemas.microsoft.com/office/drawing/2014/main" id="{40489BBA-B15C-4546-802C-5B102A584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G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25723DFC-4FAE-4006-923C-9F4AA815F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G" altLang="zh-CN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G" altLang="zh-CN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G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983C4F1A-923F-41C4-9223-8BAB18A76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G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CDB3C10F-4528-4303-9971-DE3B4C356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G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801F1A21-A497-4D2B-8754-0AE111AB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G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322D06C9-BA9A-4658-842E-EA62BE1DEDA4}"/>
              </a:ext>
            </a:extLst>
          </p:cNvPr>
          <p:cNvPicPr/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429" y="498473"/>
            <a:ext cx="2183130" cy="83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Picture 74" descr="A green logo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E7FDE2F-D613-4CCA-AA31-EF8F067CBA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" y="4629150"/>
            <a:ext cx="1014729" cy="10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27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2">
            <a:extLst>
              <a:ext uri="{FF2B5EF4-FFF2-40B4-BE49-F238E27FC236}">
                <a16:creationId xmlns:a16="http://schemas.microsoft.com/office/drawing/2014/main" id="{F26A9963-0B15-4741-B4C0-7467C579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089" y="23056"/>
            <a:ext cx="9566885" cy="572700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AGRICULTURAL ADVISORY - AND EXTENSION –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nomenclature</a:t>
            </a:r>
            <a:endParaRPr lang="en-U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4" name="Diagram 43">
            <a:extLst>
              <a:ext uri="{FF2B5EF4-FFF2-40B4-BE49-F238E27FC236}">
                <a16:creationId xmlns:a16="http://schemas.microsoft.com/office/drawing/2014/main" id="{9901998E-229B-4B1E-9CA3-3C74B406F4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542373"/>
              </p:ext>
            </p:extLst>
          </p:nvPr>
        </p:nvGraphicFramePr>
        <p:xfrm>
          <a:off x="2253638" y="570356"/>
          <a:ext cx="8976336" cy="5916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Oval 45">
            <a:extLst>
              <a:ext uri="{FF2B5EF4-FFF2-40B4-BE49-F238E27FC236}">
                <a16:creationId xmlns:a16="http://schemas.microsoft.com/office/drawing/2014/main" id="{7F619141-EB64-44C4-99F8-20338026380D}"/>
              </a:ext>
            </a:extLst>
          </p:cNvPr>
          <p:cNvSpPr/>
          <p:nvPr/>
        </p:nvSpPr>
        <p:spPr>
          <a:xfrm>
            <a:off x="-1" y="2465557"/>
            <a:ext cx="2880021" cy="23076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AEAS Nomenclature</a:t>
            </a:r>
            <a:endParaRPr kumimoji="0" lang="en-UG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69BC49-5219-4F6E-5704-DA9F56BAA404}"/>
              </a:ext>
            </a:extLst>
          </p:cNvPr>
          <p:cNvSpPr/>
          <p:nvPr/>
        </p:nvSpPr>
        <p:spPr>
          <a:xfrm>
            <a:off x="3762987" y="4202187"/>
            <a:ext cx="7510779" cy="590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VBA: The Village based Development Advisor </a:t>
            </a:r>
            <a:r>
              <a:rPr lang="en-US" sz="2000" dirty="0">
                <a:solidFill>
                  <a:schemeClr val="tx1"/>
                </a:solidFill>
              </a:rPr>
              <a:t>-Private</a:t>
            </a:r>
            <a:endParaRPr lang="LID4096" sz="2000" dirty="0"/>
          </a:p>
          <a:p>
            <a:pPr algn="just"/>
            <a:endParaRPr lang="en-UG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LID4096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B35BA7-9D3D-A772-F701-CDBCC5402EE9}"/>
              </a:ext>
            </a:extLst>
          </p:cNvPr>
          <p:cNvSpPr/>
          <p:nvPr/>
        </p:nvSpPr>
        <p:spPr>
          <a:xfrm>
            <a:off x="3682023" y="4850040"/>
            <a:ext cx="7672705" cy="4952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b="1" dirty="0">
              <a:solidFill>
                <a:schemeClr val="tx1"/>
              </a:solidFill>
            </a:endParaRPr>
          </a:p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b="1" dirty="0">
              <a:solidFill>
                <a:schemeClr val="tx1"/>
              </a:solidFill>
            </a:endParaRPr>
          </a:p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solidFill>
                <a:schemeClr val="tx1"/>
              </a:solidFill>
            </a:endParaRPr>
          </a:p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tx1"/>
                </a:solidFill>
              </a:rPr>
              <a:t>RBDS: Rural business development services -Private</a:t>
            </a:r>
            <a:endParaRPr lang="LID4096" sz="2400" dirty="0"/>
          </a:p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G" sz="2400" dirty="0">
              <a:solidFill>
                <a:schemeClr val="tx1"/>
              </a:solidFill>
            </a:endParaRPr>
          </a:p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G" sz="1800" kern="1200" dirty="0">
              <a:solidFill>
                <a:schemeClr val="tx1"/>
              </a:solidFill>
            </a:endParaRPr>
          </a:p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8E37A3-4134-8272-0FD0-FFB94A6D2D7C}"/>
              </a:ext>
            </a:extLst>
          </p:cNvPr>
          <p:cNvSpPr/>
          <p:nvPr/>
        </p:nvSpPr>
        <p:spPr>
          <a:xfrm>
            <a:off x="3209925" y="5385598"/>
            <a:ext cx="7751126" cy="6382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b="1" dirty="0">
              <a:solidFill>
                <a:schemeClr val="tx1"/>
              </a:solidFill>
            </a:endParaRPr>
          </a:p>
          <a:p>
            <a:endParaRPr lang="en-GB" sz="2400" b="1" dirty="0">
              <a:solidFill>
                <a:schemeClr val="tx1"/>
              </a:solidFill>
            </a:endParaRPr>
          </a:p>
          <a:p>
            <a:r>
              <a:rPr lang="en-GB" sz="2400" b="1" dirty="0">
                <a:solidFill>
                  <a:schemeClr val="tx1"/>
                </a:solidFill>
              </a:rPr>
              <a:t>VAM: Village Agent Model </a:t>
            </a:r>
            <a:r>
              <a:rPr lang="en-US" sz="2400" dirty="0">
                <a:solidFill>
                  <a:schemeClr val="tx1"/>
                </a:solidFill>
              </a:rPr>
              <a:t>-Private</a:t>
            </a:r>
            <a:endParaRPr lang="LID4096" sz="2400" dirty="0"/>
          </a:p>
          <a:p>
            <a:endParaRPr lang="en-UG" sz="2400" b="1" dirty="0">
              <a:solidFill>
                <a:schemeClr val="tx1"/>
              </a:solidFill>
            </a:endParaRPr>
          </a:p>
          <a:p>
            <a:pPr algn="ctr"/>
            <a:endParaRPr lang="LID4096" sz="2400" b="1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835C0A-11CF-62CE-00D0-26296B2CA918}"/>
              </a:ext>
            </a:extLst>
          </p:cNvPr>
          <p:cNvSpPr/>
          <p:nvPr/>
        </p:nvSpPr>
        <p:spPr>
          <a:xfrm>
            <a:off x="2614789" y="5086351"/>
            <a:ext cx="652426" cy="754288"/>
          </a:xfrm>
          <a:prstGeom prst="ellipse">
            <a:avLst/>
          </a:prstGeom>
        </p:spPr>
        <p:style>
          <a:lnRef idx="2">
            <a:schemeClr val="accent5">
              <a:hueOff val="-5632119"/>
              <a:satOff val="-14516"/>
              <a:lumOff val="-980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4405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4" grpId="0">
        <p:bldAsOne/>
      </p:bldGraphic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7334C-4534-4FEF-9B38-F1D91D6F3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Note</a:t>
            </a:r>
            <a:endParaRPr lang="en-UG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FA089944-D324-4836-9E06-DCAF113E607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930400"/>
            <a:ext cx="10515600" cy="4246563"/>
          </a:xfrm>
          <a:prstGeom prst="rect">
            <a:avLst/>
          </a:prstGeom>
          <a:solidFill>
            <a:srgbClr val="00642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No “best fit practice or a magic model” for all situations and countries. Best models need to be flexible, participatory, and sustainable (“smart”) to meet conditions of different countries and farming systems.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Some examples;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prstClr val="white"/>
              </a:solidFill>
              <a:latin typeface="+mn-lt"/>
              <a:cs typeface="Times New Roman" panose="02020603050405020304" pitchFamily="18" charset="0"/>
            </a:endParaRPr>
          </a:p>
          <a:p>
            <a:pPr marL="0" lvl="0" indent="0" algn="just">
              <a:defRPr/>
            </a:pPr>
            <a:r>
              <a:rPr lang="en-US" sz="1800" b="1" i="1" dirty="0">
                <a:latin typeface="+mn-lt"/>
                <a:ea typeface="+mn-ea"/>
                <a:cs typeface="+mn-cs"/>
              </a:rPr>
              <a:t>The use of ICTs is essential for enhancing the effectiveness of AEAS, regardless of the specific extension method being used.</a:t>
            </a:r>
            <a:r>
              <a:rPr lang="en-US" sz="1800" b="1" i="1" dirty="0">
                <a:latin typeface="+mn-lt"/>
                <a:ea typeface="Calibri" panose="020F0502020204030204" pitchFamily="34" charset="0"/>
                <a:cs typeface="TimesNewRomanPSMT"/>
              </a:rPr>
              <a:t> Some AEAS methods  are championed by architectures hence, these need to be objectively studied to contextualize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EE2D10-D98F-4F8D-AFB4-88A35FF75843}"/>
              </a:ext>
            </a:extLst>
          </p:cNvPr>
          <p:cNvSpPr txBox="1"/>
          <p:nvPr/>
        </p:nvSpPr>
        <p:spPr>
          <a:xfrm>
            <a:off x="1246989" y="5936581"/>
            <a:ext cx="995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NOTE: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NewRomanPSMT"/>
              </a:rPr>
              <a:t>. </a:t>
            </a:r>
            <a:endParaRPr kumimoji="0" lang="en-UG" sz="1800" b="0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57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AF434CEE-B0A4-4EF4-98AC-6A09C2B131CF}"/>
              </a:ext>
            </a:extLst>
          </p:cNvPr>
          <p:cNvGraphicFramePr/>
          <p:nvPr/>
        </p:nvGraphicFramePr>
        <p:xfrm>
          <a:off x="2675635" y="1761689"/>
          <a:ext cx="8292744" cy="456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>
            <a:extLst>
              <a:ext uri="{FF2B5EF4-FFF2-40B4-BE49-F238E27FC236}">
                <a16:creationId xmlns:a16="http://schemas.microsoft.com/office/drawing/2014/main" id="{24F4163C-53A7-12C9-3410-17DCB9627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0" y="2457450"/>
            <a:ext cx="2231482" cy="286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509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893CCA7-76D4-4E18-8DBC-FC0B926D7325}"/>
              </a:ext>
            </a:extLst>
          </p:cNvPr>
          <p:cNvSpPr txBox="1"/>
          <p:nvPr/>
        </p:nvSpPr>
        <p:spPr>
          <a:xfrm>
            <a:off x="5641144" y="296828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FFAD7-D7CB-DDDD-6C50-18AFDEED6DE8}"/>
              </a:ext>
            </a:extLst>
          </p:cNvPr>
          <p:cNvSpPr txBox="1"/>
          <p:nvPr/>
        </p:nvSpPr>
        <p:spPr>
          <a:xfrm>
            <a:off x="1917066" y="1844724"/>
            <a:ext cx="98583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Improved accessibility</a:t>
            </a:r>
            <a:r>
              <a:rPr lang="en-US" sz="2800" dirty="0"/>
              <a:t> -</a:t>
            </a:r>
            <a:r>
              <a:rPr lang="LID4096" sz="2800" dirty="0"/>
              <a:t>Increased reach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Enhanced knowledge sharing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Cost-effectiveness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Data-driven decision-making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Personalized </a:t>
            </a:r>
            <a:r>
              <a:rPr lang="en-US" sz="2800" dirty="0"/>
              <a:t>advice and </a:t>
            </a:r>
            <a:r>
              <a:rPr lang="LID4096" sz="2800" dirty="0"/>
              <a:t>support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Real-time updates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Empowerment of women and youth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Ease of </a:t>
            </a:r>
            <a:r>
              <a:rPr lang="LID4096" sz="2800" dirty="0"/>
              <a:t>scalability 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ID4096" sz="2800" dirty="0"/>
              <a:t>Integration with other services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591731-3135-3154-2C35-31D1F38B2CF2}"/>
              </a:ext>
            </a:extLst>
          </p:cNvPr>
          <p:cNvSpPr txBox="1"/>
          <p:nvPr/>
        </p:nvSpPr>
        <p:spPr>
          <a:xfrm>
            <a:off x="66676" y="3152775"/>
            <a:ext cx="1657350" cy="954107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Why Digitalize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258D5-7643-4253-DA29-63DD821147CF}"/>
              </a:ext>
            </a:extLst>
          </p:cNvPr>
          <p:cNvSpPr txBox="1"/>
          <p:nvPr/>
        </p:nvSpPr>
        <p:spPr>
          <a:xfrm>
            <a:off x="1137920" y="438161"/>
            <a:ext cx="105257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High </a:t>
            </a:r>
            <a:r>
              <a:rPr lang="LID4096" sz="2400" b="1" dirty="0">
                <a:solidFill>
                  <a:schemeClr val="bg1"/>
                </a:solidFill>
              </a:rPr>
              <a:t>potential </a:t>
            </a:r>
            <a:r>
              <a:rPr lang="en-US" sz="2400" b="1" dirty="0">
                <a:solidFill>
                  <a:schemeClr val="bg1"/>
                </a:solidFill>
              </a:rPr>
              <a:t>for scaling - </a:t>
            </a:r>
            <a:r>
              <a:rPr lang="LID4096" sz="2400" b="1" dirty="0">
                <a:solidFill>
                  <a:schemeClr val="bg1"/>
                </a:solidFill>
              </a:rPr>
              <a:t>improve  productivity, efficiency and sustainability </a:t>
            </a:r>
            <a:r>
              <a:rPr lang="en-US" sz="2400" b="1" dirty="0">
                <a:solidFill>
                  <a:schemeClr val="bg1"/>
                </a:solidFill>
              </a:rPr>
              <a:t>Specifically:</a:t>
            </a:r>
            <a:endParaRPr lang="LID4096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899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893CCA7-76D4-4E18-8DBC-FC0B926D7325}"/>
              </a:ext>
            </a:extLst>
          </p:cNvPr>
          <p:cNvSpPr txBox="1"/>
          <p:nvPr/>
        </p:nvSpPr>
        <p:spPr>
          <a:xfrm>
            <a:off x="5641144" y="296828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FFAD7-D7CB-DDDD-6C50-18AFDEED6DE8}"/>
              </a:ext>
            </a:extLst>
          </p:cNvPr>
          <p:cNvSpPr txBox="1"/>
          <p:nvPr/>
        </p:nvSpPr>
        <p:spPr>
          <a:xfrm>
            <a:off x="1761492" y="1898650"/>
            <a:ext cx="10363832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Digital Advisory Services: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E-Extension Platforms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Mobile Apps: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Crowd funding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Online Training and Capacity Building: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Digital Marketplaces:    - Connecting demand and supply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Social Media and Online Communities:    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Data Analytics and Precision Agriculture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Digital Farmer Profiling: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Online Monitoring and Evaluation</a:t>
            </a:r>
          </a:p>
          <a:p>
            <a:r>
              <a:rPr lang="en-US" sz="2200" b="1" dirty="0"/>
              <a:t>……………………</a:t>
            </a:r>
            <a:endParaRPr lang="LID4096" sz="2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591731-3135-3154-2C35-31D1F38B2CF2}"/>
              </a:ext>
            </a:extLst>
          </p:cNvPr>
          <p:cNvSpPr txBox="1"/>
          <p:nvPr/>
        </p:nvSpPr>
        <p:spPr>
          <a:xfrm>
            <a:off x="66676" y="3152775"/>
            <a:ext cx="1657350" cy="1384995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Examples of Digital AEAS</a:t>
            </a:r>
          </a:p>
        </p:txBody>
      </p:sp>
    </p:spTree>
    <p:extLst>
      <p:ext uri="{BB962C8B-B14F-4D97-AF65-F5344CB8AC3E}">
        <p14:creationId xmlns:p14="http://schemas.microsoft.com/office/powerpoint/2010/main" val="4262864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893CCA7-76D4-4E18-8DBC-FC0B926D7325}"/>
              </a:ext>
            </a:extLst>
          </p:cNvPr>
          <p:cNvSpPr txBox="1"/>
          <p:nvPr/>
        </p:nvSpPr>
        <p:spPr>
          <a:xfrm>
            <a:off x="5641144" y="296828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FFAD7-D7CB-DDDD-6C50-18AFDEED6DE8}"/>
              </a:ext>
            </a:extLst>
          </p:cNvPr>
          <p:cNvSpPr txBox="1"/>
          <p:nvPr/>
        </p:nvSpPr>
        <p:spPr>
          <a:xfrm>
            <a:off x="1320800" y="1656080"/>
            <a:ext cx="1069848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Mobile devices and apps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Web platforms and portals and Social media platforms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Mobile apps (farm management, advisory, market prices)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E-learning platforms, Digital content creation, Digital extension material development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Data analytics and visualization tools, Satellite imaging and remote sensing techs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Drone 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</a:rPr>
              <a:t> Artificial intelligence and machine learning algorithms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survey and feedback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Digital payment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Geographic Information Systems (GIS)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marketplaces and e-commerce platforms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Podcasting and video conferencing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community and forum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Monitoring and evaluation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 err="1"/>
              <a:t>Etc</a:t>
            </a:r>
            <a:r>
              <a:rPr lang="en-US" sz="2200" b="1" dirty="0"/>
              <a:t> ……..</a:t>
            </a:r>
            <a:endParaRPr lang="LID4096" sz="2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591731-3135-3154-2C35-31D1F38B2CF2}"/>
              </a:ext>
            </a:extLst>
          </p:cNvPr>
          <p:cNvSpPr txBox="1"/>
          <p:nvPr/>
        </p:nvSpPr>
        <p:spPr>
          <a:xfrm>
            <a:off x="66676" y="3152775"/>
            <a:ext cx="1254124" cy="1384995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Some Tools used</a:t>
            </a:r>
          </a:p>
        </p:txBody>
      </p:sp>
    </p:spTree>
    <p:extLst>
      <p:ext uri="{BB962C8B-B14F-4D97-AF65-F5344CB8AC3E}">
        <p14:creationId xmlns:p14="http://schemas.microsoft.com/office/powerpoint/2010/main" val="257632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F3CB6A-8942-F8E4-5FFF-AC9FF2633F29}"/>
              </a:ext>
            </a:extLst>
          </p:cNvPr>
          <p:cNvSpPr txBox="1"/>
          <p:nvPr/>
        </p:nvSpPr>
        <p:spPr>
          <a:xfrm>
            <a:off x="2593658" y="142424"/>
            <a:ext cx="7474902" cy="523220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Some Digital Tools used</a:t>
            </a:r>
          </a:p>
        </p:txBody>
      </p:sp>
      <p:pic>
        <p:nvPicPr>
          <p:cNvPr id="1026" name="Picture 2" descr="15 Top Digital Marketing Tools &amp; Why We Love Them">
            <a:extLst>
              <a:ext uri="{FF2B5EF4-FFF2-40B4-BE49-F238E27FC236}">
                <a16:creationId xmlns:a16="http://schemas.microsoft.com/office/drawing/2014/main" id="{180180F4-F759-8842-534F-83EE3A19D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"/>
            <a:ext cx="1727200" cy="19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ACE258-DFB2-07BA-4D61-80DE98755553}"/>
              </a:ext>
            </a:extLst>
          </p:cNvPr>
          <p:cNvSpPr txBox="1"/>
          <p:nvPr/>
        </p:nvSpPr>
        <p:spPr>
          <a:xfrm>
            <a:off x="1625600" y="772160"/>
            <a:ext cx="1069848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Mobile devices and apps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Web platforms and portals and Social media platforms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Mobile apps (farm management, advisory, market prices)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E-learning platforms, Digital content creation, Digital extension material development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Data analytics and visualization tools, Satellite imaging and remote sensing techs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Drone 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</a:rPr>
              <a:t> Artificial intelligence and machine learning algorithms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survey and feedback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Digital payment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Geographic Information Systems (GIS)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marketplaces and e-commerce platforms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Podcasting and video conferencing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Online community and forum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Monitoring and evaluation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 err="1"/>
              <a:t>Etc</a:t>
            </a:r>
            <a:r>
              <a:rPr lang="en-US" sz="2200" b="1" dirty="0"/>
              <a:t> ……..</a:t>
            </a:r>
            <a:endParaRPr lang="LID4096" sz="2200" dirty="0"/>
          </a:p>
        </p:txBody>
      </p:sp>
    </p:spTree>
    <p:extLst>
      <p:ext uri="{BB962C8B-B14F-4D97-AF65-F5344CB8AC3E}">
        <p14:creationId xmlns:p14="http://schemas.microsoft.com/office/powerpoint/2010/main" val="1097314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Diagram 46">
            <a:extLst>
              <a:ext uri="{FF2B5EF4-FFF2-40B4-BE49-F238E27FC236}">
                <a16:creationId xmlns:a16="http://schemas.microsoft.com/office/drawing/2014/main" id="{CA8014C3-D7FC-426B-BB91-8982D3D0285F}"/>
              </a:ext>
            </a:extLst>
          </p:cNvPr>
          <p:cNvGraphicFramePr/>
          <p:nvPr/>
        </p:nvGraphicFramePr>
        <p:xfrm>
          <a:off x="1270000" y="1009443"/>
          <a:ext cx="9909048" cy="4649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FF3CB6A-8942-F8E4-5FFF-AC9FF2633F29}"/>
              </a:ext>
            </a:extLst>
          </p:cNvPr>
          <p:cNvSpPr txBox="1"/>
          <p:nvPr/>
        </p:nvSpPr>
        <p:spPr>
          <a:xfrm>
            <a:off x="2593658" y="142424"/>
            <a:ext cx="7474902" cy="523220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AI &amp; ML Digital Technology</a:t>
            </a:r>
          </a:p>
        </p:txBody>
      </p:sp>
      <p:pic>
        <p:nvPicPr>
          <p:cNvPr id="1026" name="Picture 2" descr="15 Top Digital Marketing Tools &amp; Why We Love Them">
            <a:extLst>
              <a:ext uri="{FF2B5EF4-FFF2-40B4-BE49-F238E27FC236}">
                <a16:creationId xmlns:a16="http://schemas.microsoft.com/office/drawing/2014/main" id="{180180F4-F759-8842-534F-83EE3A19D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"/>
            <a:ext cx="1727200" cy="19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8ECCFB-350A-BBC3-FDBC-0A2EE94EA21E}"/>
              </a:ext>
            </a:extLst>
          </p:cNvPr>
          <p:cNvSpPr txBox="1"/>
          <p:nvPr/>
        </p:nvSpPr>
        <p:spPr>
          <a:xfrm>
            <a:off x="1521582" y="705951"/>
            <a:ext cx="1006792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 AI and ML makes </a:t>
            </a:r>
            <a:r>
              <a:rPr lang="en-US" sz="2400" b="1">
                <a:solidFill>
                  <a:schemeClr val="accent5">
                    <a:lumMod val="75000"/>
                  </a:schemeClr>
                </a:solidFill>
              </a:rPr>
              <a:t>digitalized AEAS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precise, efficient, and effective, leading to improved agricultural productivity and sustainability. Some key roles of AI and ML include: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Predictive analytics: AI algorithms analyze data to predict weather patterns, soil moisture and crop yields, enabling farmers make informed decisions.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Personalized recommendations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Automated decision support systems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Crop disease detection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Farm robotics and automation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Natural Language Processing (NLP): personalized support and answers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Data analysis and visualization: help agents and farmers make sense of large datasets,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Farm management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Weather forecasting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Supply chain optimization: optimize logistics, connecting with markets  </a:t>
            </a:r>
            <a:r>
              <a:rPr lang="en-US" sz="2400" dirty="0" err="1"/>
              <a:t>etc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2C305E-6C99-EF2C-1F7F-FCFA8482238D}"/>
              </a:ext>
            </a:extLst>
          </p:cNvPr>
          <p:cNvSpPr txBox="1"/>
          <p:nvPr/>
        </p:nvSpPr>
        <p:spPr>
          <a:xfrm>
            <a:off x="66676" y="3152775"/>
            <a:ext cx="1454906" cy="954107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Why AI &amp; ML</a:t>
            </a:r>
          </a:p>
        </p:txBody>
      </p:sp>
    </p:spTree>
    <p:extLst>
      <p:ext uri="{BB962C8B-B14F-4D97-AF65-F5344CB8AC3E}">
        <p14:creationId xmlns:p14="http://schemas.microsoft.com/office/powerpoint/2010/main" val="3479605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4">
            <a:extLst>
              <a:ext uri="{FF2B5EF4-FFF2-40B4-BE49-F238E27FC236}">
                <a16:creationId xmlns:a16="http://schemas.microsoft.com/office/drawing/2014/main" id="{09D99F14-EA87-4885-915D-34A2061A9471}"/>
              </a:ext>
            </a:extLst>
          </p:cNvPr>
          <p:cNvGrpSpPr>
            <a:grpSpLocks noChangeAspect="1"/>
          </p:cNvGrpSpPr>
          <p:nvPr/>
        </p:nvGrpSpPr>
        <p:grpSpPr>
          <a:xfrm>
            <a:off x="7863840" y="438907"/>
            <a:ext cx="4337789" cy="4337771"/>
            <a:chOff x="0" y="0"/>
            <a:chExt cx="6350000" cy="6349975"/>
          </a:xfrm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09A79BCE-0AF9-42E6-8640-A7506F78106B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47" name="Diagram 46">
            <a:extLst>
              <a:ext uri="{FF2B5EF4-FFF2-40B4-BE49-F238E27FC236}">
                <a16:creationId xmlns:a16="http://schemas.microsoft.com/office/drawing/2014/main" id="{CA8014C3-D7FC-426B-BB91-8982D3D0285F}"/>
              </a:ext>
            </a:extLst>
          </p:cNvPr>
          <p:cNvGraphicFramePr/>
          <p:nvPr/>
        </p:nvGraphicFramePr>
        <p:xfrm>
          <a:off x="0" y="1090722"/>
          <a:ext cx="11138408" cy="497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03854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44AAC-27E3-A842-BB2A-680B57981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101381"/>
            <a:ext cx="10515600" cy="458733"/>
          </a:xfrm>
        </p:spPr>
        <p:txBody>
          <a:bodyPr anchor="t">
            <a:normAutofit/>
          </a:bodyPr>
          <a:lstStyle/>
          <a:p>
            <a:pPr algn="ctr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Fig1. PLATFORM/MARKETPLACE FOR INNOVATION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E0F756-F7B9-C84F-9EFD-F4BE6BE64C65}"/>
              </a:ext>
            </a:extLst>
          </p:cNvPr>
          <p:cNvGrpSpPr/>
          <p:nvPr/>
        </p:nvGrpSpPr>
        <p:grpSpPr>
          <a:xfrm>
            <a:off x="1549400" y="746076"/>
            <a:ext cx="9575800" cy="5365847"/>
            <a:chOff x="210174" y="1488786"/>
            <a:chExt cx="6484539" cy="7154462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A9823A96-8341-3046-A9E2-A2BF692A8ECB}"/>
                </a:ext>
              </a:extLst>
            </p:cNvPr>
            <p:cNvSpPr>
              <a:spLocks/>
            </p:cNvSpPr>
            <p:nvPr/>
          </p:nvSpPr>
          <p:spPr>
            <a:xfrm>
              <a:off x="210174" y="3959280"/>
              <a:ext cx="5506637" cy="4683968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  <a:alpha val="50196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245C0D-8358-C647-9509-311704D3022A}"/>
                </a:ext>
              </a:extLst>
            </p:cNvPr>
            <p:cNvSpPr>
              <a:spLocks/>
            </p:cNvSpPr>
            <p:nvPr/>
          </p:nvSpPr>
          <p:spPr>
            <a:xfrm rot="10800000">
              <a:off x="215062" y="1488786"/>
              <a:ext cx="5506637" cy="4683968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  <a:alpha val="50196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F909FB19-7B67-1D4A-9687-74C6E0F49327}"/>
                </a:ext>
              </a:extLst>
            </p:cNvPr>
            <p:cNvSpPr txBox="1"/>
            <p:nvPr/>
          </p:nvSpPr>
          <p:spPr>
            <a:xfrm>
              <a:off x="1241078" y="6074632"/>
              <a:ext cx="3492918" cy="211712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SUPPLY</a:t>
              </a:r>
              <a:endPara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endParaRP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Technologies,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methods for innovation,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information, training courses,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Funds, investment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opportunities,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 partners</a:t>
              </a:r>
              <a:r>
                <a:rPr lang="en-US" sz="12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, …..</a:t>
              </a:r>
              <a:endParaRPr lang="en-US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7" name="Text Box 4">
              <a:extLst>
                <a:ext uri="{FF2B5EF4-FFF2-40B4-BE49-F238E27FC236}">
                  <a16:creationId xmlns:a16="http://schemas.microsoft.com/office/drawing/2014/main" id="{E9F54987-27D1-E143-9588-0BC80D1531D7}"/>
                </a:ext>
              </a:extLst>
            </p:cNvPr>
            <p:cNvSpPr txBox="1"/>
            <p:nvPr/>
          </p:nvSpPr>
          <p:spPr>
            <a:xfrm>
              <a:off x="696079" y="1536894"/>
              <a:ext cx="4394200" cy="272155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DEMAND &amp; NEEDS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Sustainably increase production, productivity and profitability;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Data &amp; information,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services (capacity building, agri-businesses development, institutional &amp; organizational development,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partnership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opportunities, </a:t>
              </a:r>
            </a:p>
            <a:p>
              <a:pPr marL="214313" indent="-214313" algn="ctr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Funding……</a:t>
              </a:r>
              <a:r>
                <a:rPr lang="en-US" sz="105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0FBD034D-F995-AF4D-A39B-0D25D7D8553A}"/>
                </a:ext>
              </a:extLst>
            </p:cNvPr>
            <p:cNvSpPr txBox="1"/>
            <p:nvPr/>
          </p:nvSpPr>
          <p:spPr>
            <a:xfrm>
              <a:off x="4351866" y="3708708"/>
              <a:ext cx="2342847" cy="258122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VIRTUAL &amp; PHYSICAL MARKETPLACES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Networking,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Brokerage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Standards &amp; regulations, 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incentives, 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Market-making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Different Funding streams</a:t>
              </a:r>
            </a:p>
            <a:p>
              <a:pPr marL="214313" indent="-214313">
                <a:buFont typeface="Wingdings" pitchFamily="2" charset="2"/>
                <a:buChar char="v"/>
              </a:pPr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Subsidies, …</a:t>
              </a:r>
              <a:r>
                <a:rPr lang="en-US" sz="14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……</a:t>
              </a:r>
            </a:p>
          </p:txBody>
        </p:sp>
        <p:sp>
          <p:nvSpPr>
            <p:cNvPr id="10" name="Left Arrow 9">
              <a:extLst>
                <a:ext uri="{FF2B5EF4-FFF2-40B4-BE49-F238E27FC236}">
                  <a16:creationId xmlns:a16="http://schemas.microsoft.com/office/drawing/2014/main" id="{8DFE8574-C0F3-BC46-8F7C-37F4706881A4}"/>
                </a:ext>
              </a:extLst>
            </p:cNvPr>
            <p:cNvSpPr/>
            <p:nvPr/>
          </p:nvSpPr>
          <p:spPr>
            <a:xfrm>
              <a:off x="3554191" y="4867680"/>
              <a:ext cx="822960" cy="431908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21110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30"/>
          <p:cNvSpPr txBox="1">
            <a:spLocks noGrp="1"/>
          </p:cNvSpPr>
          <p:nvPr>
            <p:ph type="body" idx="1"/>
          </p:nvPr>
        </p:nvSpPr>
        <p:spPr>
          <a:xfrm>
            <a:off x="415600" y="1632454"/>
            <a:ext cx="3461200" cy="122644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15000"/>
              </a:lnSpc>
              <a:buClr>
                <a:schemeClr val="dk1"/>
              </a:buClr>
              <a:buSzPts val="1500"/>
              <a:buNone/>
            </a:pPr>
            <a:r>
              <a:rPr lang="es-419" sz="2133" b="1" i="1" dirty="0"/>
              <a:t>Scaling = </a:t>
            </a:r>
            <a:r>
              <a:rPr lang="es-419" sz="2133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sustained</a:t>
            </a:r>
            <a:r>
              <a:rPr lang="es-419" sz="2133" b="1" i="1" dirty="0"/>
              <a:t> </a:t>
            </a:r>
            <a:r>
              <a:rPr lang="es-419" sz="2133" b="1" i="1" dirty="0" err="1">
                <a:solidFill>
                  <a:schemeClr val="accent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process</a:t>
            </a:r>
            <a:r>
              <a:rPr lang="es-419" sz="2133" b="1" i="1" dirty="0"/>
              <a:t> to increase the use of innovations to address </a:t>
            </a:r>
            <a:r>
              <a:rPr lang="es-419" sz="2133" b="1" i="1" dirty="0">
                <a:latin typeface="Open Sans SemiBold"/>
                <a:ea typeface="Open Sans SemiBold"/>
                <a:cs typeface="Open Sans SemiBold"/>
                <a:sym typeface="Open Sans SemiBold"/>
              </a:rPr>
              <a:t>needs</a:t>
            </a:r>
            <a:r>
              <a:rPr lang="es-419" sz="2133" b="1" i="1" dirty="0"/>
              <a:t> over </a:t>
            </a:r>
            <a:r>
              <a:rPr lang="es-419" sz="2133" b="1" i="1" dirty="0">
                <a:latin typeface="Open Sans SemiBold"/>
                <a:ea typeface="Open Sans SemiBold"/>
                <a:cs typeface="Open Sans SemiBold"/>
                <a:sym typeface="Open Sans SemiBold"/>
              </a:rPr>
              <a:t>time</a:t>
            </a:r>
            <a:r>
              <a:rPr lang="es-419" sz="2133" b="1" i="1" dirty="0"/>
              <a:t> and across </a:t>
            </a:r>
            <a:r>
              <a:rPr lang="es-419" sz="2133" b="1" i="1" dirty="0" err="1">
                <a:latin typeface="Open Sans SemiBold"/>
                <a:ea typeface="Open Sans SemiBold"/>
                <a:cs typeface="Open Sans SemiBold"/>
                <a:sym typeface="Open Sans SemiBold"/>
              </a:rPr>
              <a:t>geographies</a:t>
            </a:r>
            <a:r>
              <a:rPr lang="es-419" sz="2133" b="1" i="1" dirty="0"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</a:p>
          <a:p>
            <a:pPr marL="0" indent="0">
              <a:lnSpc>
                <a:spcPct val="115000"/>
              </a:lnSpc>
              <a:buClr>
                <a:schemeClr val="dk1"/>
              </a:buClr>
              <a:buSzPts val="1500"/>
              <a:buNone/>
            </a:pPr>
            <a:r>
              <a:rPr lang="en-UG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2400" u="sng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IIRR (2000)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en-US" sz="24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“Scaling up brings more quality benefits to more people over a wider geographical area, more quickly, more equitably, and more lastingly</a:t>
            </a:r>
            <a:endParaRPr lang="es-419" sz="2133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indent="0">
              <a:lnSpc>
                <a:spcPct val="115000"/>
              </a:lnSpc>
              <a:buClr>
                <a:schemeClr val="dk1"/>
              </a:buClr>
              <a:buSzPts val="1500"/>
              <a:buNone/>
            </a:pPr>
            <a:endParaRPr dirty="0"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973" name="Google Shape;973;p30"/>
          <p:cNvSpPr txBox="1">
            <a:spLocks noGrp="1"/>
          </p:cNvSpPr>
          <p:nvPr>
            <p:ph type="title"/>
          </p:nvPr>
        </p:nvSpPr>
        <p:spPr>
          <a:xfrm>
            <a:off x="415600" y="357709"/>
            <a:ext cx="3694400" cy="843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45700" rIns="91400" bIns="45700" rtlCol="0" anchor="ctr" anchorCtr="0">
            <a:noAutofit/>
          </a:bodyPr>
          <a:lstStyle/>
          <a:p>
            <a:pPr>
              <a:buClr>
                <a:srgbClr val="289A82"/>
              </a:buClr>
            </a:pPr>
            <a:r>
              <a:rPr lang="es-419" sz="3600" dirty="0" err="1"/>
              <a:t>Defination</a:t>
            </a:r>
            <a:r>
              <a:rPr lang="es-419" sz="3600" dirty="0"/>
              <a:t>.</a:t>
            </a:r>
            <a:endParaRPr sz="3600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974" name="Google Shape;974;p30"/>
          <p:cNvSpPr/>
          <p:nvPr/>
        </p:nvSpPr>
        <p:spPr>
          <a:xfrm>
            <a:off x="5358175" y="1049725"/>
            <a:ext cx="154783" cy="77391"/>
          </a:xfrm>
          <a:custGeom>
            <a:avLst/>
            <a:gdLst/>
            <a:ahLst/>
            <a:cxnLst/>
            <a:rect l="l" t="t" r="r" b="b"/>
            <a:pathLst>
              <a:path w="216478" h="108239" fill="none" extrusionOk="0">
                <a:moveTo>
                  <a:pt x="0" y="108238"/>
                </a:moveTo>
                <a:lnTo>
                  <a:pt x="108239" y="0"/>
                </a:lnTo>
                <a:lnTo>
                  <a:pt x="216478" y="108238"/>
                </a:lnTo>
              </a:path>
            </a:pathLst>
          </a:custGeom>
          <a:noFill/>
          <a:ln w="1905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>
              <a:buClr>
                <a:srgbClr val="000000"/>
              </a:buClr>
              <a:buSzPts val="105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30"/>
          <p:cNvSpPr/>
          <p:nvPr/>
        </p:nvSpPr>
        <p:spPr>
          <a:xfrm>
            <a:off x="5358175" y="249363"/>
            <a:ext cx="154783" cy="77391"/>
          </a:xfrm>
          <a:custGeom>
            <a:avLst/>
            <a:gdLst/>
            <a:ahLst/>
            <a:cxnLst/>
            <a:rect l="l" t="t" r="r" b="b"/>
            <a:pathLst>
              <a:path w="216478" h="108239" fill="none" extrusionOk="0">
                <a:moveTo>
                  <a:pt x="0" y="108238"/>
                </a:moveTo>
                <a:lnTo>
                  <a:pt x="108239" y="0"/>
                </a:lnTo>
                <a:lnTo>
                  <a:pt x="216478" y="108238"/>
                </a:lnTo>
              </a:path>
            </a:pathLst>
          </a:custGeom>
          <a:noFill/>
          <a:ln w="1905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>
              <a:buClr>
                <a:srgbClr val="000000"/>
              </a:buClr>
              <a:buSzPts val="105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30"/>
          <p:cNvSpPr/>
          <p:nvPr/>
        </p:nvSpPr>
        <p:spPr>
          <a:xfrm>
            <a:off x="5358175" y="1049724"/>
            <a:ext cx="155143" cy="77571"/>
          </a:xfrm>
          <a:custGeom>
            <a:avLst/>
            <a:gdLst/>
            <a:ahLst/>
            <a:cxnLst/>
            <a:rect l="l" t="t" r="r" b="b"/>
            <a:pathLst>
              <a:path w="216478" h="108239" fill="none" extrusionOk="0">
                <a:moveTo>
                  <a:pt x="0" y="108238"/>
                </a:moveTo>
                <a:lnTo>
                  <a:pt x="108239" y="0"/>
                </a:lnTo>
                <a:lnTo>
                  <a:pt x="216478" y="108238"/>
                </a:lnTo>
              </a:path>
            </a:pathLst>
          </a:custGeom>
          <a:noFill/>
          <a:ln w="1905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p30"/>
          <p:cNvSpPr/>
          <p:nvPr/>
        </p:nvSpPr>
        <p:spPr>
          <a:xfrm>
            <a:off x="5358175" y="249361"/>
            <a:ext cx="155143" cy="77571"/>
          </a:xfrm>
          <a:custGeom>
            <a:avLst/>
            <a:gdLst/>
            <a:ahLst/>
            <a:cxnLst/>
            <a:rect l="l" t="t" r="r" b="b"/>
            <a:pathLst>
              <a:path w="216478" h="108239" fill="none" extrusionOk="0">
                <a:moveTo>
                  <a:pt x="0" y="108238"/>
                </a:moveTo>
                <a:lnTo>
                  <a:pt x="108239" y="0"/>
                </a:lnTo>
                <a:lnTo>
                  <a:pt x="216478" y="108238"/>
                </a:lnTo>
              </a:path>
            </a:pathLst>
          </a:custGeom>
          <a:noFill/>
          <a:ln w="1905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1" name="Google Shape;1151;p30"/>
          <p:cNvSpPr txBox="1"/>
          <p:nvPr/>
        </p:nvSpPr>
        <p:spPr>
          <a:xfrm>
            <a:off x="4548275" y="5987650"/>
            <a:ext cx="5205600" cy="533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700"/>
            </a:pPr>
            <a:r>
              <a:rPr lang="es-419" sz="933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Fig 2. </a:t>
            </a:r>
            <a:r>
              <a:rPr lang="es-419" sz="933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Adoption and abandonment of structural SWC technologies in La Paz, Honduras. Project duration 1980-1991. Direct incentives provided 1984-1991. Number of farms -147.</a:t>
            </a:r>
            <a:endParaRPr sz="933">
              <a:solidFill>
                <a:srgbClr val="000000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grpSp>
        <p:nvGrpSpPr>
          <p:cNvPr id="1152" name="Google Shape;1152;p30"/>
          <p:cNvGrpSpPr/>
          <p:nvPr/>
        </p:nvGrpSpPr>
        <p:grpSpPr>
          <a:xfrm>
            <a:off x="10011209" y="6075830"/>
            <a:ext cx="1768364" cy="412378"/>
            <a:chOff x="7629577" y="494332"/>
            <a:chExt cx="1351961" cy="333029"/>
          </a:xfrm>
        </p:grpSpPr>
        <p:grpSp>
          <p:nvGrpSpPr>
            <p:cNvPr id="1153" name="Google Shape;1153;p30"/>
            <p:cNvGrpSpPr/>
            <p:nvPr/>
          </p:nvGrpSpPr>
          <p:grpSpPr>
            <a:xfrm>
              <a:off x="7629577" y="494332"/>
              <a:ext cx="1066598" cy="280845"/>
              <a:chOff x="5395300" y="245350"/>
              <a:chExt cx="1445450" cy="380600"/>
            </a:xfrm>
          </p:grpSpPr>
          <p:sp>
            <p:nvSpPr>
              <p:cNvPr id="1154" name="Google Shape;1154;p30"/>
              <p:cNvSpPr/>
              <p:nvPr/>
            </p:nvSpPr>
            <p:spPr>
              <a:xfrm>
                <a:off x="5395300" y="245350"/>
                <a:ext cx="1445450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57818" h="15224" fill="none" extrusionOk="0">
                    <a:moveTo>
                      <a:pt x="0" y="1"/>
                    </a:moveTo>
                    <a:lnTo>
                      <a:pt x="57817" y="1"/>
                    </a:lnTo>
                    <a:lnTo>
                      <a:pt x="57817" y="15224"/>
                    </a:lnTo>
                    <a:lnTo>
                      <a:pt x="0" y="1522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miter lim="2899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400"/>
                </a:pPr>
                <a:endParaRPr sz="186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5" name="Google Shape;1155;p30"/>
              <p:cNvSpPr/>
              <p:nvPr/>
            </p:nvSpPr>
            <p:spPr>
              <a:xfrm>
                <a:off x="5535200" y="431157"/>
                <a:ext cx="2254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9019" h="1" fill="none" extrusionOk="0">
                    <a:moveTo>
                      <a:pt x="1" y="0"/>
                    </a:moveTo>
                    <a:lnTo>
                      <a:pt x="9018" y="0"/>
                    </a:lnTo>
                  </a:path>
                </a:pathLst>
              </a:custGeom>
              <a:noFill/>
              <a:ln w="9525" cap="flat" cmpd="sng">
                <a:solidFill>
                  <a:srgbClr val="6C9541"/>
                </a:solidFill>
                <a:prstDash val="solid"/>
                <a:miter lim="28995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400"/>
                </a:pPr>
                <a:endParaRPr sz="186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Google Shape;1156;p30"/>
              <p:cNvSpPr/>
              <p:nvPr/>
            </p:nvSpPr>
            <p:spPr>
              <a:xfrm>
                <a:off x="5610600" y="393457"/>
                <a:ext cx="75400" cy="76150"/>
              </a:xfrm>
              <a:custGeom>
                <a:avLst/>
                <a:gdLst/>
                <a:ahLst/>
                <a:cxnLst/>
                <a:rect l="l" t="t" r="r" b="b"/>
                <a:pathLst>
                  <a:path w="3016" h="3046" extrusionOk="0">
                    <a:moveTo>
                      <a:pt x="1508" y="1"/>
                    </a:moveTo>
                    <a:cubicBezTo>
                      <a:pt x="667" y="1"/>
                      <a:pt x="0" y="696"/>
                      <a:pt x="0" y="1508"/>
                    </a:cubicBezTo>
                    <a:cubicBezTo>
                      <a:pt x="0" y="2349"/>
                      <a:pt x="667" y="3045"/>
                      <a:pt x="1508" y="3045"/>
                    </a:cubicBezTo>
                    <a:cubicBezTo>
                      <a:pt x="2349" y="3045"/>
                      <a:pt x="3016" y="2349"/>
                      <a:pt x="3016" y="1508"/>
                    </a:cubicBezTo>
                    <a:cubicBezTo>
                      <a:pt x="3016" y="696"/>
                      <a:pt x="2349" y="1"/>
                      <a:pt x="1508" y="1"/>
                    </a:cubicBezTo>
                    <a:close/>
                  </a:path>
                </a:pathLst>
              </a:custGeom>
              <a:solidFill>
                <a:srgbClr val="6C954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400"/>
                </a:pPr>
                <a:endParaRPr sz="1867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57" name="Google Shape;1157;p30"/>
            <p:cNvSpPr txBox="1"/>
            <p:nvPr/>
          </p:nvSpPr>
          <p:spPr>
            <a:xfrm>
              <a:off x="7864038" y="499301"/>
              <a:ext cx="1117500" cy="328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>
                <a:lnSpc>
                  <a:spcPct val="130000"/>
                </a:lnSpc>
                <a:buClr>
                  <a:srgbClr val="000000"/>
                </a:buClr>
                <a:buSzPts val="600"/>
              </a:pPr>
              <a:r>
                <a:rPr lang="es-419" sz="800">
                  <a:solidFill>
                    <a:srgbClr val="000000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Infiltration ditches</a:t>
              </a:r>
              <a:endParaRPr sz="800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70254D55-15CB-4D78-BB33-B5EE9CC0B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9" y="1890722"/>
            <a:ext cx="7493323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542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0" name="Google Shape;117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2833" y="2667767"/>
            <a:ext cx="1840267" cy="138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1" name="Google Shape;1171;p32"/>
          <p:cNvSpPr txBox="1">
            <a:spLocks noGrp="1"/>
          </p:cNvSpPr>
          <p:nvPr>
            <p:ph type="title"/>
          </p:nvPr>
        </p:nvSpPr>
        <p:spPr>
          <a:xfrm>
            <a:off x="415600" y="390167"/>
            <a:ext cx="702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 algn="l">
              <a:buSzPct val="111111"/>
            </a:pPr>
            <a:r>
              <a:rPr lang="es-419" dirty="0"/>
              <a:t>No </a:t>
            </a:r>
            <a:r>
              <a:rPr lang="es-419" dirty="0" err="1"/>
              <a:t>quick</a:t>
            </a:r>
            <a:r>
              <a:rPr lang="es-419" dirty="0"/>
              <a:t> </a:t>
            </a:r>
            <a:r>
              <a:rPr lang="es-419" dirty="0" err="1"/>
              <a:t>fix</a:t>
            </a:r>
            <a:r>
              <a:rPr lang="es-419" dirty="0"/>
              <a:t> </a:t>
            </a:r>
            <a:r>
              <a:rPr lang="es-419" dirty="0" err="1"/>
              <a:t>for</a:t>
            </a:r>
            <a:r>
              <a:rPr lang="es-419" dirty="0"/>
              <a:t> </a:t>
            </a:r>
            <a:r>
              <a:rPr lang="es-419" dirty="0" err="1"/>
              <a:t>scaling</a:t>
            </a:r>
            <a:endParaRPr dirty="0"/>
          </a:p>
        </p:txBody>
      </p:sp>
      <p:pic>
        <p:nvPicPr>
          <p:cNvPr id="1172" name="Google Shape;1172;p32"/>
          <p:cNvPicPr preferRelativeResize="0"/>
          <p:nvPr/>
        </p:nvPicPr>
        <p:blipFill rotWithShape="1">
          <a:blip r:embed="rId4">
            <a:alphaModFix/>
          </a:blip>
          <a:srcRect r="7526" b="10498"/>
          <a:stretch/>
        </p:blipFill>
        <p:spPr>
          <a:xfrm>
            <a:off x="7942835" y="4394793"/>
            <a:ext cx="4249165" cy="2398441"/>
          </a:xfrm>
          <a:prstGeom prst="rect">
            <a:avLst/>
          </a:prstGeom>
          <a:noFill/>
          <a:ln>
            <a:noFill/>
          </a:ln>
        </p:spPr>
      </p:pic>
      <p:sp>
        <p:nvSpPr>
          <p:cNvPr id="1173" name="Google Shape;1173;p32"/>
          <p:cNvSpPr txBox="1">
            <a:spLocks noGrp="1"/>
          </p:cNvSpPr>
          <p:nvPr>
            <p:ph type="body" idx="1"/>
          </p:nvPr>
        </p:nvSpPr>
        <p:spPr>
          <a:xfrm>
            <a:off x="602989" y="1687041"/>
            <a:ext cx="7096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70000" lnSpcReduction="20000"/>
          </a:bodyPr>
          <a:lstStyle/>
          <a:p>
            <a:pPr indent="-430096">
              <a:buSzPct val="88888"/>
            </a:pPr>
            <a:r>
              <a:rPr lang="es-419" dirty="0" err="1"/>
              <a:t>Scaling</a:t>
            </a:r>
            <a:r>
              <a:rPr lang="es-419" dirty="0"/>
              <a:t> </a:t>
            </a:r>
            <a:r>
              <a:rPr lang="es-419" dirty="0" err="1"/>
              <a:t>takes</a:t>
            </a:r>
            <a:r>
              <a:rPr lang="es-419" dirty="0"/>
              <a:t> </a:t>
            </a:r>
            <a:r>
              <a:rPr lang="es-419" dirty="0" err="1"/>
              <a:t>decades</a:t>
            </a:r>
            <a:r>
              <a:rPr lang="es-419" dirty="0"/>
              <a:t>, </a:t>
            </a:r>
            <a:r>
              <a:rPr lang="es-419" dirty="0" err="1"/>
              <a:t>not</a:t>
            </a:r>
            <a:r>
              <a:rPr lang="es-419" dirty="0"/>
              <a:t> </a:t>
            </a:r>
            <a:r>
              <a:rPr lang="es-419" dirty="0" err="1"/>
              <a:t>years</a:t>
            </a:r>
            <a:endParaRPr dirty="0"/>
          </a:p>
          <a:p>
            <a:pPr indent="-430096">
              <a:spcBef>
                <a:spcPts val="1333"/>
              </a:spcBef>
              <a:buSzPct val="88888"/>
            </a:pPr>
            <a:r>
              <a:rPr lang="es-419" dirty="0" err="1"/>
              <a:t>Successful</a:t>
            </a:r>
            <a:r>
              <a:rPr lang="es-419" dirty="0"/>
              <a:t> </a:t>
            </a:r>
            <a:r>
              <a:rPr lang="es-419" dirty="0" err="1"/>
              <a:t>pilots</a:t>
            </a:r>
            <a:r>
              <a:rPr lang="es-419" dirty="0"/>
              <a:t> are no </a:t>
            </a:r>
            <a:r>
              <a:rPr lang="es-419" dirty="0" err="1"/>
              <a:t>guarantee</a:t>
            </a:r>
            <a:r>
              <a:rPr lang="es-419" dirty="0"/>
              <a:t> </a:t>
            </a:r>
            <a:r>
              <a:rPr lang="es-419" dirty="0" err="1"/>
              <a:t>for</a:t>
            </a:r>
            <a:r>
              <a:rPr lang="es-419" dirty="0"/>
              <a:t> </a:t>
            </a:r>
            <a:r>
              <a:rPr lang="es-419" dirty="0" err="1"/>
              <a:t>success</a:t>
            </a:r>
            <a:r>
              <a:rPr lang="es-419" dirty="0"/>
              <a:t> at </a:t>
            </a:r>
            <a:r>
              <a:rPr lang="es-419" dirty="0" err="1"/>
              <a:t>scale</a:t>
            </a:r>
            <a:endParaRPr dirty="0"/>
          </a:p>
          <a:p>
            <a:pPr indent="-430096">
              <a:spcBef>
                <a:spcPts val="1333"/>
              </a:spcBef>
              <a:buSzPct val="88888"/>
            </a:pPr>
            <a:r>
              <a:rPr lang="es-419" dirty="0" err="1"/>
              <a:t>Scaling</a:t>
            </a:r>
            <a:r>
              <a:rPr lang="es-419" dirty="0"/>
              <a:t> </a:t>
            </a:r>
            <a:r>
              <a:rPr lang="es-419" dirty="0" err="1"/>
              <a:t>depends</a:t>
            </a:r>
            <a:r>
              <a:rPr lang="es-419" dirty="0"/>
              <a:t> </a:t>
            </a:r>
            <a:r>
              <a:rPr lang="es-419" dirty="0" err="1"/>
              <a:t>on</a:t>
            </a:r>
            <a:r>
              <a:rPr lang="es-419" dirty="0"/>
              <a:t> </a:t>
            </a:r>
            <a:r>
              <a:rPr lang="es-419" dirty="0" err="1"/>
              <a:t>long</a:t>
            </a:r>
            <a:r>
              <a:rPr lang="es-419" dirty="0"/>
              <a:t> </a:t>
            </a:r>
            <a:r>
              <a:rPr lang="es-419" dirty="0" err="1"/>
              <a:t>term</a:t>
            </a:r>
            <a:r>
              <a:rPr lang="es-419" dirty="0"/>
              <a:t> </a:t>
            </a:r>
            <a:r>
              <a:rPr lang="es-419" dirty="0" err="1"/>
              <a:t>investment</a:t>
            </a:r>
            <a:r>
              <a:rPr lang="es-419" dirty="0"/>
              <a:t>, </a:t>
            </a:r>
            <a:r>
              <a:rPr lang="es-419" dirty="0" err="1"/>
              <a:t>willingness</a:t>
            </a:r>
            <a:r>
              <a:rPr lang="es-419" dirty="0"/>
              <a:t> and </a:t>
            </a:r>
            <a:r>
              <a:rPr lang="es-419" dirty="0" err="1"/>
              <a:t>ability</a:t>
            </a:r>
            <a:r>
              <a:rPr lang="es-419" dirty="0"/>
              <a:t> </a:t>
            </a:r>
            <a:r>
              <a:rPr lang="es-419" dirty="0" err="1"/>
              <a:t>of</a:t>
            </a:r>
            <a:r>
              <a:rPr lang="es-419" dirty="0"/>
              <a:t> local </a:t>
            </a:r>
            <a:r>
              <a:rPr lang="es-419" dirty="0" err="1"/>
              <a:t>actors</a:t>
            </a:r>
            <a:r>
              <a:rPr lang="es-419" dirty="0"/>
              <a:t> </a:t>
            </a:r>
            <a:r>
              <a:rPr lang="es-419" dirty="0" err="1"/>
              <a:t>to</a:t>
            </a:r>
            <a:r>
              <a:rPr lang="es-419" dirty="0"/>
              <a:t> </a:t>
            </a:r>
            <a:r>
              <a:rPr lang="es-419" dirty="0" err="1"/>
              <a:t>sustain</a:t>
            </a:r>
            <a:r>
              <a:rPr lang="es-419" dirty="0"/>
              <a:t> and </a:t>
            </a:r>
            <a:r>
              <a:rPr lang="es-419" dirty="0" err="1"/>
              <a:t>grow</a:t>
            </a:r>
            <a:r>
              <a:rPr lang="es-419" dirty="0"/>
              <a:t> </a:t>
            </a:r>
            <a:r>
              <a:rPr lang="es-419" dirty="0" err="1"/>
              <a:t>to</a:t>
            </a:r>
            <a:r>
              <a:rPr lang="es-419" dirty="0"/>
              <a:t> </a:t>
            </a:r>
            <a:r>
              <a:rPr lang="es-419" dirty="0" err="1"/>
              <a:t>scale</a:t>
            </a:r>
            <a:endParaRPr dirty="0"/>
          </a:p>
          <a:p>
            <a:pPr indent="-430096">
              <a:spcBef>
                <a:spcPts val="1333"/>
              </a:spcBef>
              <a:buSzPct val="88888"/>
            </a:pPr>
            <a:r>
              <a:rPr lang="es-419" dirty="0" err="1"/>
              <a:t>Scaling</a:t>
            </a:r>
            <a:r>
              <a:rPr lang="es-419" dirty="0"/>
              <a:t> can </a:t>
            </a:r>
            <a:r>
              <a:rPr lang="es-419" dirty="0" err="1"/>
              <a:t>have</a:t>
            </a:r>
            <a:r>
              <a:rPr lang="es-419" dirty="0"/>
              <a:t> </a:t>
            </a:r>
            <a:r>
              <a:rPr lang="es-419" dirty="0" err="1"/>
              <a:t>unintended</a:t>
            </a:r>
            <a:r>
              <a:rPr lang="es-419" dirty="0"/>
              <a:t> adverse </a:t>
            </a:r>
            <a:r>
              <a:rPr lang="es-419" dirty="0" err="1"/>
              <a:t>effect</a:t>
            </a:r>
            <a:endParaRPr dirty="0"/>
          </a:p>
          <a:p>
            <a:pPr indent="-430096">
              <a:spcBef>
                <a:spcPts val="1333"/>
              </a:spcBef>
              <a:spcAft>
                <a:spcPts val="1333"/>
              </a:spcAft>
              <a:buSzPct val="88888"/>
            </a:pPr>
            <a:r>
              <a:rPr lang="es-419" dirty="0" err="1"/>
              <a:t>Lots</a:t>
            </a:r>
            <a:r>
              <a:rPr lang="es-419" dirty="0"/>
              <a:t> </a:t>
            </a:r>
            <a:r>
              <a:rPr lang="es-419" dirty="0" err="1"/>
              <a:t>of</a:t>
            </a:r>
            <a:r>
              <a:rPr lang="es-419" dirty="0"/>
              <a:t> </a:t>
            </a:r>
            <a:r>
              <a:rPr lang="es-419" dirty="0" err="1"/>
              <a:t>confusion</a:t>
            </a:r>
            <a:r>
              <a:rPr lang="es-419" dirty="0"/>
              <a:t> </a:t>
            </a:r>
            <a:r>
              <a:rPr lang="es-419" dirty="0" err="1"/>
              <a:t>on</a:t>
            </a:r>
            <a:r>
              <a:rPr lang="es-419" dirty="0"/>
              <a:t> </a:t>
            </a:r>
            <a:r>
              <a:rPr lang="es-419" dirty="0" err="1"/>
              <a:t>the</a:t>
            </a:r>
            <a:r>
              <a:rPr lang="es-419" dirty="0"/>
              <a:t> </a:t>
            </a:r>
            <a:r>
              <a:rPr lang="es-419" dirty="0" err="1"/>
              <a:t>what</a:t>
            </a:r>
            <a:r>
              <a:rPr lang="es-419" dirty="0"/>
              <a:t> and </a:t>
            </a:r>
            <a:r>
              <a:rPr lang="es-419" dirty="0" err="1"/>
              <a:t>how</a:t>
            </a:r>
            <a:r>
              <a:rPr lang="es-419" dirty="0"/>
              <a:t> </a:t>
            </a:r>
            <a:r>
              <a:rPr lang="es-419" dirty="0" err="1"/>
              <a:t>of</a:t>
            </a:r>
            <a:r>
              <a:rPr lang="es-419" dirty="0"/>
              <a:t>  </a:t>
            </a:r>
            <a:r>
              <a:rPr lang="es-419" dirty="0" err="1"/>
              <a:t>scaling</a:t>
            </a:r>
            <a:endParaRPr lang="es-419" dirty="0"/>
          </a:p>
          <a:p>
            <a:pPr indent="-430096">
              <a:spcBef>
                <a:spcPts val="1333"/>
              </a:spcBef>
              <a:spcAft>
                <a:spcPts val="1333"/>
              </a:spcAft>
              <a:buSzPct val="88888"/>
            </a:pPr>
            <a:r>
              <a:rPr lang="es-419" dirty="0"/>
              <a:t>………..….</a:t>
            </a:r>
            <a:endParaRPr dirty="0"/>
          </a:p>
        </p:txBody>
      </p:sp>
      <p:pic>
        <p:nvPicPr>
          <p:cNvPr id="1174" name="Google Shape;1174;p32"/>
          <p:cNvPicPr preferRelativeResize="0"/>
          <p:nvPr/>
        </p:nvPicPr>
        <p:blipFill rotWithShape="1">
          <a:blip r:embed="rId5">
            <a:alphaModFix/>
          </a:blip>
          <a:srcRect t="42338" b="1760"/>
          <a:stretch/>
        </p:blipFill>
        <p:spPr>
          <a:xfrm>
            <a:off x="7942834" y="645068"/>
            <a:ext cx="4249167" cy="1678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5" name="Google Shape;1175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26937" y="2985266"/>
            <a:ext cx="1942400" cy="106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76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1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1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/>
                                        <p:tgtEl>
                                          <p:spTgt spid="1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Google Shape;1162;p31"/>
          <p:cNvSpPr txBox="1">
            <a:spLocks noGrp="1"/>
          </p:cNvSpPr>
          <p:nvPr>
            <p:ph type="body" idx="1"/>
          </p:nvPr>
        </p:nvSpPr>
        <p:spPr>
          <a:xfrm>
            <a:off x="415599" y="1779633"/>
            <a:ext cx="7285363" cy="4511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s-419" dirty="0" err="1"/>
              <a:t>Islands</a:t>
            </a:r>
            <a:r>
              <a:rPr lang="es-419" dirty="0"/>
              <a:t> of </a:t>
            </a:r>
            <a:r>
              <a:rPr lang="es-419" dirty="0" err="1"/>
              <a:t>initatives</a:t>
            </a:r>
            <a:r>
              <a:rPr lang="es-419" dirty="0"/>
              <a:t> </a:t>
            </a:r>
            <a:r>
              <a:rPr lang="es-419" dirty="0" err="1"/>
              <a:t>does</a:t>
            </a:r>
            <a:r>
              <a:rPr lang="es-419" dirty="0"/>
              <a:t> </a:t>
            </a:r>
            <a:r>
              <a:rPr lang="es-419" dirty="0" err="1"/>
              <a:t>not</a:t>
            </a:r>
            <a:r>
              <a:rPr lang="es-419" dirty="0"/>
              <a:t> </a:t>
            </a:r>
            <a:r>
              <a:rPr lang="es-419" dirty="0" err="1"/>
              <a:t>constitute</a:t>
            </a:r>
            <a:r>
              <a:rPr lang="es-419" dirty="0"/>
              <a:t> </a:t>
            </a:r>
            <a:r>
              <a:rPr lang="es-419" dirty="0" err="1"/>
              <a:t>Scaling</a:t>
            </a:r>
            <a:r>
              <a:rPr lang="es-419" dirty="0"/>
              <a:t>. </a:t>
            </a:r>
            <a:r>
              <a:rPr lang="es-419" dirty="0" err="1"/>
              <a:t>Islands</a:t>
            </a:r>
            <a:r>
              <a:rPr lang="es-419" dirty="0"/>
              <a:t> </a:t>
            </a:r>
            <a:r>
              <a:rPr lang="es-419" dirty="0" err="1"/>
              <a:t>have</a:t>
            </a:r>
            <a:r>
              <a:rPr lang="es-419" dirty="0"/>
              <a:t> led </a:t>
            </a:r>
            <a:r>
              <a:rPr lang="es-419" dirty="0" err="1"/>
              <a:t>largely</a:t>
            </a:r>
            <a:r>
              <a:rPr lang="es-419" dirty="0"/>
              <a:t> </a:t>
            </a:r>
            <a:r>
              <a:rPr lang="es-419" dirty="0" err="1"/>
              <a:t>to</a:t>
            </a:r>
            <a:r>
              <a:rPr lang="es-419" dirty="0"/>
              <a:t> </a:t>
            </a:r>
            <a:r>
              <a:rPr lang="es-419" dirty="0" err="1"/>
              <a:t>pockets</a:t>
            </a:r>
            <a:r>
              <a:rPr lang="es-419" dirty="0"/>
              <a:t> of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very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local short-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lived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success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that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do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not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lead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to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lasting</a:t>
            </a:r>
            <a:r>
              <a:rPr lang="es-419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s-419" dirty="0" err="1">
                <a:latin typeface="Roboto Slab"/>
                <a:ea typeface="Roboto Slab"/>
                <a:cs typeface="Roboto Slab"/>
                <a:sym typeface="Roboto Slab"/>
              </a:rPr>
              <a:t>change</a:t>
            </a:r>
            <a:endParaRPr lang="es-419" dirty="0">
              <a:latin typeface="Roboto Slab"/>
              <a:ea typeface="Roboto Slab"/>
              <a:cs typeface="Roboto Slab"/>
              <a:sym typeface="Roboto Slab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s-419" dirty="0" err="1">
                <a:solidFill>
                  <a:srgbClr val="FF0000"/>
                </a:solidFill>
              </a:rPr>
              <a:t>Resource</a:t>
            </a:r>
            <a:r>
              <a:rPr lang="es-419" dirty="0">
                <a:solidFill>
                  <a:srgbClr val="FF0000"/>
                </a:solidFill>
              </a:rPr>
              <a:t> </a:t>
            </a:r>
            <a:r>
              <a:rPr lang="es-419" dirty="0" err="1">
                <a:solidFill>
                  <a:srgbClr val="FF0000"/>
                </a:solidFill>
              </a:rPr>
              <a:t>waste</a:t>
            </a:r>
            <a:r>
              <a:rPr lang="es-419" dirty="0">
                <a:solidFill>
                  <a:srgbClr val="FF0000"/>
                </a:solidFill>
              </a:rPr>
              <a:t>, </a:t>
            </a:r>
          </a:p>
        </p:txBody>
      </p:sp>
      <p:pic>
        <p:nvPicPr>
          <p:cNvPr id="1163" name="Google Shape;1163;p31" descr="A group of islands in the ocean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 t="5687"/>
          <a:stretch/>
        </p:blipFill>
        <p:spPr>
          <a:xfrm>
            <a:off x="7919233" y="390167"/>
            <a:ext cx="3858000" cy="6468000"/>
          </a:xfrm>
          <a:prstGeom prst="round2Same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pic>
      <p:sp>
        <p:nvSpPr>
          <p:cNvPr id="1164" name="Google Shape;1164;p31"/>
          <p:cNvSpPr txBox="1">
            <a:spLocks noGrp="1"/>
          </p:cNvSpPr>
          <p:nvPr>
            <p:ph type="title"/>
          </p:nvPr>
        </p:nvSpPr>
        <p:spPr>
          <a:xfrm>
            <a:off x="415600" y="333017"/>
            <a:ext cx="70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 algn="l">
              <a:buSzPct val="111111"/>
            </a:pPr>
            <a:r>
              <a:rPr lang="es-419"/>
              <a:t>Change the way we think about and do scaling</a:t>
            </a:r>
            <a:endParaRPr/>
          </a:p>
        </p:txBody>
      </p:sp>
      <p:sp>
        <p:nvSpPr>
          <p:cNvPr id="1165" name="Google Shape;1165;p31"/>
          <p:cNvSpPr/>
          <p:nvPr/>
        </p:nvSpPr>
        <p:spPr>
          <a:xfrm rot="5400000">
            <a:off x="6744833" y="4567267"/>
            <a:ext cx="3040800" cy="3040800"/>
          </a:xfrm>
          <a:prstGeom prst="chord">
            <a:avLst>
              <a:gd name="adj1" fmla="val 3596851"/>
              <a:gd name="adj2" fmla="val 18018648"/>
            </a:avLst>
          </a:prstGeom>
          <a:solidFill>
            <a:srgbClr val="C9E5B4">
              <a:alpha val="2509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E8815C1B-9A26-4D9E-9EEB-4E7AD311C4D9}"/>
              </a:ext>
            </a:extLst>
          </p:cNvPr>
          <p:cNvSpPr txBox="1"/>
          <p:nvPr/>
        </p:nvSpPr>
        <p:spPr>
          <a:xfrm>
            <a:off x="200025" y="235563"/>
            <a:ext cx="118586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UNDERSTANDING SCALING </a:t>
            </a:r>
            <a:endParaRPr kumimoji="0" lang="en-UG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Google Shape;52;p7">
            <a:extLst>
              <a:ext uri="{FF2B5EF4-FFF2-40B4-BE49-F238E27FC236}">
                <a16:creationId xmlns:a16="http://schemas.microsoft.com/office/drawing/2014/main" id="{27A95CFE-D1C3-4A1B-AACD-A728031ECBBA}"/>
              </a:ext>
            </a:extLst>
          </p:cNvPr>
          <p:cNvSpPr/>
          <p:nvPr/>
        </p:nvSpPr>
        <p:spPr>
          <a:xfrm>
            <a:off x="455522" y="2138548"/>
            <a:ext cx="3423474" cy="315434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0267" y="19123"/>
                </a:moveTo>
                <a:lnTo>
                  <a:pt x="8034" y="19123"/>
                </a:lnTo>
                <a:lnTo>
                  <a:pt x="5405" y="19123"/>
                </a:lnTo>
                <a:lnTo>
                  <a:pt x="3944" y="19123"/>
                </a:lnTo>
                <a:lnTo>
                  <a:pt x="12799" y="2477"/>
                </a:lnTo>
                <a:lnTo>
                  <a:pt x="11485" y="0"/>
                </a:lnTo>
                <a:lnTo>
                  <a:pt x="0" y="21600"/>
                </a:lnTo>
                <a:lnTo>
                  <a:pt x="4072" y="21600"/>
                </a:lnTo>
                <a:lnTo>
                  <a:pt x="6719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53;p7">
            <a:extLst>
              <a:ext uri="{FF2B5EF4-FFF2-40B4-BE49-F238E27FC236}">
                <a16:creationId xmlns:a16="http://schemas.microsoft.com/office/drawing/2014/main" id="{45FE5BF4-DE51-4F17-B91F-7D67ACC57847}"/>
              </a:ext>
            </a:extLst>
          </p:cNvPr>
          <p:cNvSpPr/>
          <p:nvPr/>
        </p:nvSpPr>
        <p:spPr>
          <a:xfrm>
            <a:off x="1283283" y="2881137"/>
            <a:ext cx="3628942" cy="292861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9722" y="17545"/>
                </a:moveTo>
                <a:lnTo>
                  <a:pt x="18482" y="14877"/>
                </a:lnTo>
                <a:lnTo>
                  <a:pt x="11420" y="0"/>
                </a:lnTo>
                <a:lnTo>
                  <a:pt x="10180" y="2668"/>
                </a:lnTo>
                <a:lnTo>
                  <a:pt x="15985" y="14877"/>
                </a:lnTo>
                <a:lnTo>
                  <a:pt x="17225" y="17545"/>
                </a:lnTo>
                <a:lnTo>
                  <a:pt x="17879" y="18932"/>
                </a:lnTo>
                <a:lnTo>
                  <a:pt x="1240" y="18932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54;p7">
            <a:extLst>
              <a:ext uri="{FF2B5EF4-FFF2-40B4-BE49-F238E27FC236}">
                <a16:creationId xmlns:a16="http://schemas.microsoft.com/office/drawing/2014/main" id="{F331C69E-2DBD-422E-A895-A9C300EF0204}"/>
              </a:ext>
            </a:extLst>
          </p:cNvPr>
          <p:cNvSpPr/>
          <p:nvPr/>
        </p:nvSpPr>
        <p:spPr>
          <a:xfrm>
            <a:off x="1497632" y="1758523"/>
            <a:ext cx="3536335" cy="314855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500" y="0"/>
                </a:moveTo>
                <a:lnTo>
                  <a:pt x="8537" y="3812"/>
                </a:lnTo>
                <a:lnTo>
                  <a:pt x="7265" y="6293"/>
                </a:lnTo>
                <a:lnTo>
                  <a:pt x="0" y="20528"/>
                </a:lnTo>
                <a:lnTo>
                  <a:pt x="2563" y="20528"/>
                </a:lnTo>
                <a:lnTo>
                  <a:pt x="8537" y="8775"/>
                </a:lnTo>
                <a:lnTo>
                  <a:pt x="9810" y="6293"/>
                </a:lnTo>
                <a:lnTo>
                  <a:pt x="10500" y="4963"/>
                </a:lnTo>
                <a:lnTo>
                  <a:pt x="19055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55;p7">
            <a:extLst>
              <a:ext uri="{FF2B5EF4-FFF2-40B4-BE49-F238E27FC236}">
                <a16:creationId xmlns:a16="http://schemas.microsoft.com/office/drawing/2014/main" id="{1D09D71B-5DA4-49D3-8842-4A314CB3E0F3}"/>
              </a:ext>
            </a:extLst>
          </p:cNvPr>
          <p:cNvSpPr/>
          <p:nvPr/>
        </p:nvSpPr>
        <p:spPr>
          <a:xfrm>
            <a:off x="6377099" y="1820127"/>
            <a:ext cx="91440" cy="1289304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56;p7">
            <a:extLst>
              <a:ext uri="{FF2B5EF4-FFF2-40B4-BE49-F238E27FC236}">
                <a16:creationId xmlns:a16="http://schemas.microsoft.com/office/drawing/2014/main" id="{D084962F-5BB1-41CA-83C7-25E25173BC8A}"/>
              </a:ext>
            </a:extLst>
          </p:cNvPr>
          <p:cNvSpPr/>
          <p:nvPr/>
        </p:nvSpPr>
        <p:spPr>
          <a:xfrm>
            <a:off x="6368360" y="3211225"/>
            <a:ext cx="91440" cy="1289304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57;p7">
            <a:extLst>
              <a:ext uri="{FF2B5EF4-FFF2-40B4-BE49-F238E27FC236}">
                <a16:creationId xmlns:a16="http://schemas.microsoft.com/office/drawing/2014/main" id="{16DA8B35-7C1C-4C99-BB49-2010CAF6DB3D}"/>
              </a:ext>
            </a:extLst>
          </p:cNvPr>
          <p:cNvSpPr/>
          <p:nvPr/>
        </p:nvSpPr>
        <p:spPr>
          <a:xfrm>
            <a:off x="6340926" y="4673831"/>
            <a:ext cx="91440" cy="128930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58;p7">
            <a:extLst>
              <a:ext uri="{FF2B5EF4-FFF2-40B4-BE49-F238E27FC236}">
                <a16:creationId xmlns:a16="http://schemas.microsoft.com/office/drawing/2014/main" id="{9ECD609A-88C1-4480-A2B1-3F325EB3740D}"/>
              </a:ext>
            </a:extLst>
          </p:cNvPr>
          <p:cNvSpPr txBox="1"/>
          <p:nvPr/>
        </p:nvSpPr>
        <p:spPr>
          <a:xfrm rot="-3534356">
            <a:off x="301437" y="3081796"/>
            <a:ext cx="212173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DIFFUSION</a:t>
            </a:r>
          </a:p>
        </p:txBody>
      </p:sp>
      <p:sp>
        <p:nvSpPr>
          <p:cNvPr id="33" name="Google Shape;59;p7">
            <a:extLst>
              <a:ext uri="{FF2B5EF4-FFF2-40B4-BE49-F238E27FC236}">
                <a16:creationId xmlns:a16="http://schemas.microsoft.com/office/drawing/2014/main" id="{A842DC6D-A5A1-4DAF-85B1-2371EA30ACFE}"/>
              </a:ext>
            </a:extLst>
          </p:cNvPr>
          <p:cNvSpPr txBox="1"/>
          <p:nvPr/>
        </p:nvSpPr>
        <p:spPr>
          <a:xfrm rot="3581915">
            <a:off x="2978229" y="2829957"/>
            <a:ext cx="270507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HIERARCHICAL</a:t>
            </a:r>
          </a:p>
        </p:txBody>
      </p:sp>
      <p:sp>
        <p:nvSpPr>
          <p:cNvPr id="34" name="Google Shape;60;p7">
            <a:extLst>
              <a:ext uri="{FF2B5EF4-FFF2-40B4-BE49-F238E27FC236}">
                <a16:creationId xmlns:a16="http://schemas.microsoft.com/office/drawing/2014/main" id="{5FE96D94-499B-47DA-8967-EC5207ACC58D}"/>
              </a:ext>
            </a:extLst>
          </p:cNvPr>
          <p:cNvSpPr txBox="1"/>
          <p:nvPr/>
        </p:nvSpPr>
        <p:spPr>
          <a:xfrm>
            <a:off x="2231732" y="5750092"/>
            <a:ext cx="212173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D944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RELATIONAL</a:t>
            </a:r>
          </a:p>
        </p:txBody>
      </p:sp>
      <p:sp>
        <p:nvSpPr>
          <p:cNvPr id="35" name="Google Shape;61;p7">
            <a:extLst>
              <a:ext uri="{FF2B5EF4-FFF2-40B4-BE49-F238E27FC236}">
                <a16:creationId xmlns:a16="http://schemas.microsoft.com/office/drawing/2014/main" id="{EADF37B2-161A-42D5-9FBF-F054509C79FA}"/>
              </a:ext>
            </a:extLst>
          </p:cNvPr>
          <p:cNvSpPr txBox="1"/>
          <p:nvPr/>
        </p:nvSpPr>
        <p:spPr>
          <a:xfrm>
            <a:off x="3413598" y="1725283"/>
            <a:ext cx="4187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Google Shape;62;p7">
            <a:extLst>
              <a:ext uri="{FF2B5EF4-FFF2-40B4-BE49-F238E27FC236}">
                <a16:creationId xmlns:a16="http://schemas.microsoft.com/office/drawing/2014/main" id="{EAF690E4-8189-4619-88B7-24F334F9EBBD}"/>
              </a:ext>
            </a:extLst>
          </p:cNvPr>
          <p:cNvSpPr txBox="1"/>
          <p:nvPr/>
        </p:nvSpPr>
        <p:spPr>
          <a:xfrm>
            <a:off x="4383386" y="4833151"/>
            <a:ext cx="4187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02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Google Shape;63;p7">
            <a:extLst>
              <a:ext uri="{FF2B5EF4-FFF2-40B4-BE49-F238E27FC236}">
                <a16:creationId xmlns:a16="http://schemas.microsoft.com/office/drawing/2014/main" id="{10CA976C-74AC-419F-8046-71F57984988A}"/>
              </a:ext>
            </a:extLst>
          </p:cNvPr>
          <p:cNvSpPr txBox="1"/>
          <p:nvPr/>
        </p:nvSpPr>
        <p:spPr>
          <a:xfrm>
            <a:off x="651670" y="4072824"/>
            <a:ext cx="4187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9" name="Google Shape;65;p7">
            <a:extLst>
              <a:ext uri="{FF2B5EF4-FFF2-40B4-BE49-F238E27FC236}">
                <a16:creationId xmlns:a16="http://schemas.microsoft.com/office/drawing/2014/main" id="{EB2CB19C-6D3B-41E1-967B-9B0D1CD43FAA}"/>
              </a:ext>
            </a:extLst>
          </p:cNvPr>
          <p:cNvSpPr txBox="1"/>
          <p:nvPr/>
        </p:nvSpPr>
        <p:spPr>
          <a:xfrm>
            <a:off x="6612394" y="2930909"/>
            <a:ext cx="4839247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RELATIONAL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Scaling through networks, social links and informal groupings that aim to promote the accumulation of social capital through decentralization, participatory methods, and empowerment techniques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2" name="Google Shape;68;p7">
            <a:extLst>
              <a:ext uri="{FF2B5EF4-FFF2-40B4-BE49-F238E27FC236}">
                <a16:creationId xmlns:a16="http://schemas.microsoft.com/office/drawing/2014/main" id="{A263642D-305C-4722-AB31-738A57F84E83}"/>
              </a:ext>
            </a:extLst>
          </p:cNvPr>
          <p:cNvSpPr txBox="1"/>
          <p:nvPr/>
        </p:nvSpPr>
        <p:spPr>
          <a:xfrm>
            <a:off x="6647843" y="4500529"/>
            <a:ext cx="4260874" cy="184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DIFFUSION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Scaling motivated by individual interest leading to individuals’ actions, “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mediated in a marketplace for goods, services, and ideas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” ( ----&gt; resulting in diffusion of technologies to others)</a:t>
            </a:r>
          </a:p>
        </p:txBody>
      </p:sp>
      <p:sp>
        <p:nvSpPr>
          <p:cNvPr id="45" name="Google Shape;71;p7">
            <a:extLst>
              <a:ext uri="{FF2B5EF4-FFF2-40B4-BE49-F238E27FC236}">
                <a16:creationId xmlns:a16="http://schemas.microsoft.com/office/drawing/2014/main" id="{13C2C7A3-3F63-495E-8B4D-6EADFBAEBBD0}"/>
              </a:ext>
            </a:extLst>
          </p:cNvPr>
          <p:cNvSpPr txBox="1"/>
          <p:nvPr/>
        </p:nvSpPr>
        <p:spPr>
          <a:xfrm>
            <a:off x="6612394" y="1777451"/>
            <a:ext cx="5140499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HIERARCHICAL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Scaling through top-down, planned </a:t>
            </a:r>
            <a:r>
              <a:rPr kumimoji="0" lang="en-US" sz="1800" b="0" i="0" u="non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programmes</a:t>
            </a:r>
            <a:r>
              <a:rPr kumimoji="0" lang="en-US" sz="1800" b="0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that are often driven by strong central leadership. </a:t>
            </a:r>
          </a:p>
        </p:txBody>
      </p:sp>
      <p:sp>
        <p:nvSpPr>
          <p:cNvPr id="47" name="Google Shape;73;p7">
            <a:extLst>
              <a:ext uri="{FF2B5EF4-FFF2-40B4-BE49-F238E27FC236}">
                <a16:creationId xmlns:a16="http://schemas.microsoft.com/office/drawing/2014/main" id="{08557EDD-26FD-42CF-AAED-3DE5EEB77DA8}"/>
              </a:ext>
            </a:extLst>
          </p:cNvPr>
          <p:cNvSpPr txBox="1"/>
          <p:nvPr/>
        </p:nvSpPr>
        <p:spPr>
          <a:xfrm>
            <a:off x="5513091" y="1848154"/>
            <a:ext cx="73895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Google Shape;74;p7">
            <a:extLst>
              <a:ext uri="{FF2B5EF4-FFF2-40B4-BE49-F238E27FC236}">
                <a16:creationId xmlns:a16="http://schemas.microsoft.com/office/drawing/2014/main" id="{AE911D89-2E8E-4041-9FB8-AC9AAB1AF82B}"/>
              </a:ext>
            </a:extLst>
          </p:cNvPr>
          <p:cNvSpPr txBox="1"/>
          <p:nvPr/>
        </p:nvSpPr>
        <p:spPr>
          <a:xfrm>
            <a:off x="5522906" y="5185738"/>
            <a:ext cx="73895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Google Shape;75;p7">
            <a:extLst>
              <a:ext uri="{FF2B5EF4-FFF2-40B4-BE49-F238E27FC236}">
                <a16:creationId xmlns:a16="http://schemas.microsoft.com/office/drawing/2014/main" id="{A94B2607-CFC4-413C-9AE6-C2741A8D3044}"/>
              </a:ext>
            </a:extLst>
          </p:cNvPr>
          <p:cNvSpPr txBox="1"/>
          <p:nvPr/>
        </p:nvSpPr>
        <p:spPr>
          <a:xfrm>
            <a:off x="5532430" y="3484887"/>
            <a:ext cx="73895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02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Google Shape;75;p7">
            <a:extLst>
              <a:ext uri="{FF2B5EF4-FFF2-40B4-BE49-F238E27FC236}">
                <a16:creationId xmlns:a16="http://schemas.microsoft.com/office/drawing/2014/main" id="{5388007B-9784-8B2A-A8B8-9110AA958E21}"/>
              </a:ext>
            </a:extLst>
          </p:cNvPr>
          <p:cNvSpPr txBox="1"/>
          <p:nvPr/>
        </p:nvSpPr>
        <p:spPr>
          <a:xfrm>
            <a:off x="1491960" y="5830389"/>
            <a:ext cx="73895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02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12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9" grpId="0"/>
      <p:bldP spid="42" grpId="0"/>
      <p:bldP spid="45" grpId="0"/>
      <p:bldP spid="47" grpId="0"/>
      <p:bldP spid="48" grpId="0"/>
      <p:bldP spid="4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CBE72BB-2CB2-435E-A781-A5037C95E4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3900" y="247650"/>
            <a:ext cx="10515600" cy="1325563"/>
          </a:xfrm>
        </p:spPr>
        <p:txBody>
          <a:bodyPr>
            <a:noAutofit/>
          </a:bodyPr>
          <a:lstStyle/>
          <a:p>
            <a:r>
              <a:rPr lang="en-US" sz="4200" b="1" dirty="0">
                <a:solidFill>
                  <a:srgbClr val="77BD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Framework for Scaling </a:t>
            </a:r>
            <a:endParaRPr lang="en-US" alt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5C16023-D783-4D06-8C85-878A05565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1284681"/>
            <a:ext cx="10153650" cy="42939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elements of scaling: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Sustained intervention and learning over time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Policies and Institutional support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of available Technologies and Innovation,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capital development,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Range and Capacity of Scaling Pathways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generation, dissemination and access of appropriate Knowledge and Information and R &amp; I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M&amp;E </a:t>
            </a:r>
          </a:p>
        </p:txBody>
      </p:sp>
    </p:spTree>
    <p:extLst>
      <p:ext uri="{BB962C8B-B14F-4D97-AF65-F5344CB8AC3E}">
        <p14:creationId xmlns:p14="http://schemas.microsoft.com/office/powerpoint/2010/main" val="610218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aling-up proven technologies | ICARDA">
            <a:extLst>
              <a:ext uri="{FF2B5EF4-FFF2-40B4-BE49-F238E27FC236}">
                <a16:creationId xmlns:a16="http://schemas.microsoft.com/office/drawing/2014/main" id="{5712AA92-A261-4D67-BDF4-E13C93477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4" y="1621632"/>
            <a:ext cx="3776662" cy="377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CB81E42-E68D-4C7D-8CD9-F25080DF3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4300" y="1587140"/>
            <a:ext cx="7019926" cy="3463104"/>
          </a:xfrm>
          <a:solidFill>
            <a:srgbClr val="00642F"/>
          </a:solidFill>
        </p:spPr>
        <p:txBody>
          <a:bodyPr/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Calibri" panose="020F0502020204030204" pitchFamily="34" charset="0"/>
              </a:rPr>
              <a:t>ROLE OF AEAS IN SCALING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58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74BFFDF4-FB5B-43DB-93D0-9FC325BE8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287" y="273854"/>
            <a:ext cx="10368792" cy="622787"/>
          </a:xfrm>
        </p:spPr>
        <p:txBody>
          <a:bodyPr>
            <a:noAutofit/>
          </a:bodyPr>
          <a:lstStyle/>
          <a:p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AF434CEE-B0A4-4EF4-98AC-6A09C2B13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388352"/>
              </p:ext>
            </p:extLst>
          </p:nvPr>
        </p:nvGraphicFramePr>
        <p:xfrm>
          <a:off x="2675635" y="1761689"/>
          <a:ext cx="8292744" cy="456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3154E1F9-2142-4F1D-B4EF-CA17A645AF06}"/>
              </a:ext>
            </a:extLst>
          </p:cNvPr>
          <p:cNvSpPr txBox="1"/>
          <p:nvPr/>
        </p:nvSpPr>
        <p:spPr>
          <a:xfrm>
            <a:off x="453006" y="366450"/>
            <a:ext cx="11586594" cy="461665"/>
          </a:xfrm>
          <a:prstGeom prst="rect">
            <a:avLst/>
          </a:prstGeom>
          <a:solidFill>
            <a:srgbClr val="00642F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Services Required at Farm Level.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76616-4A1C-49E4-AF8E-AFAB5F8C8A6F}"/>
              </a:ext>
            </a:extLst>
          </p:cNvPr>
          <p:cNvSpPr txBox="1"/>
          <p:nvPr/>
        </p:nvSpPr>
        <p:spPr>
          <a:xfrm>
            <a:off x="453006" y="3026707"/>
            <a:ext cx="1860827" cy="1384995"/>
          </a:xfrm>
          <a:prstGeom prst="rect">
            <a:avLst/>
          </a:prstGeom>
          <a:solidFill>
            <a:srgbClr val="00642F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Some Areas of</a:t>
            </a:r>
          </a:p>
          <a:p>
            <a:r>
              <a:rPr lang="en-US" sz="2800" dirty="0"/>
              <a:t>Services </a:t>
            </a:r>
          </a:p>
        </p:txBody>
      </p:sp>
    </p:spTree>
    <p:extLst>
      <p:ext uri="{BB962C8B-B14F-4D97-AF65-F5344CB8AC3E}">
        <p14:creationId xmlns:p14="http://schemas.microsoft.com/office/powerpoint/2010/main" val="3041554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6EA83EA9-C53A-4679-A4C8-A6C2927AE4DA}"/>
              </a:ext>
            </a:extLst>
          </p:cNvPr>
          <p:cNvSpPr/>
          <p:nvPr/>
        </p:nvSpPr>
        <p:spPr>
          <a:xfrm>
            <a:off x="244571" y="1814568"/>
            <a:ext cx="11130940" cy="6087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G" sz="24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Public-Private Partnership (PPP)</a:t>
            </a:r>
            <a:r>
              <a:rPr lang="en-GB" sz="24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Helvetica Neue" panose="02000503000000020004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105AF58-6C67-4E44-9C4D-E3CD7E4CC67C}"/>
              </a:ext>
            </a:extLst>
          </p:cNvPr>
          <p:cNvSpPr/>
          <p:nvPr/>
        </p:nvSpPr>
        <p:spPr>
          <a:xfrm>
            <a:off x="255765" y="2925568"/>
            <a:ext cx="11130941" cy="3066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Some Pluralistic non –public categories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Farmer/</a:t>
            </a:r>
            <a:r>
              <a:rPr lang="en-UG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Cooperative</a:t>
            </a: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NGOs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Social Enterprise: provision of services while generating revenue through sales of products or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Market-Based: market based delivered </a:t>
            </a:r>
            <a:r>
              <a:rPr lang="en-US" sz="2000" dirty="0" err="1">
                <a:solidFill>
                  <a:schemeClr val="tx1"/>
                </a:solidFill>
              </a:rPr>
              <a:t>eg</a:t>
            </a:r>
            <a:r>
              <a:rPr lang="en-US" sz="2000" dirty="0">
                <a:solidFill>
                  <a:schemeClr val="tx1"/>
                </a:solidFill>
              </a:rPr>
              <a:t> input suppliers &amp; companies providing technical assistance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Knowledge Brokerage:  agents act as intermediaries, connecting farmers with knowledge, resources, and markets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Private Sector – </a:t>
            </a:r>
            <a:r>
              <a:rPr lang="en-US" sz="2000" dirty="0">
                <a:solidFill>
                  <a:schemeClr val="tx1"/>
                </a:solidFill>
              </a:rPr>
              <a:t>Fee-for-Service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5665F57-6803-4ACB-86B6-370C1AD7A303}"/>
              </a:ext>
            </a:extLst>
          </p:cNvPr>
          <p:cNvSpPr/>
          <p:nvPr/>
        </p:nvSpPr>
        <p:spPr>
          <a:xfrm>
            <a:off x="246787" y="5991678"/>
            <a:ext cx="11127060" cy="6087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G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Digital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ized</a:t>
            </a:r>
            <a:r>
              <a:rPr lang="en-UG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Extension 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–e-extension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Helvetica Neue" panose="02000503000000020004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520BAC3-6271-41CD-8407-BA5664DF38A8}"/>
              </a:ext>
            </a:extLst>
          </p:cNvPr>
          <p:cNvCxnSpPr>
            <a:cxnSpLocks/>
          </p:cNvCxnSpPr>
          <p:nvPr/>
        </p:nvCxnSpPr>
        <p:spPr>
          <a:xfrm flipH="1">
            <a:off x="8660816" y="2187873"/>
            <a:ext cx="22968" cy="11373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43391E7-0293-4197-B24F-CE5F0B2FF94C}"/>
              </a:ext>
            </a:extLst>
          </p:cNvPr>
          <p:cNvCxnSpPr>
            <a:cxnSpLocks/>
          </p:cNvCxnSpPr>
          <p:nvPr/>
        </p:nvCxnSpPr>
        <p:spPr>
          <a:xfrm flipH="1">
            <a:off x="8683784" y="1473059"/>
            <a:ext cx="22772" cy="106084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B09DF29-0EAC-481B-A5FB-1E10B8C3F791}"/>
              </a:ext>
            </a:extLst>
          </p:cNvPr>
          <p:cNvCxnSpPr>
            <a:cxnSpLocks/>
          </p:cNvCxnSpPr>
          <p:nvPr/>
        </p:nvCxnSpPr>
        <p:spPr>
          <a:xfrm flipH="1">
            <a:off x="8646321" y="3366848"/>
            <a:ext cx="1664" cy="25668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813BE37-6DEE-4B13-A909-5545296AEE30}"/>
              </a:ext>
            </a:extLst>
          </p:cNvPr>
          <p:cNvSpPr txBox="1"/>
          <p:nvPr/>
        </p:nvSpPr>
        <p:spPr>
          <a:xfrm>
            <a:off x="0" y="-7965"/>
            <a:ext cx="814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AEAS DELIVERY –Some Broad Categories</a:t>
            </a:r>
            <a:endParaRPr lang="en-UG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A69911-454F-4404-B02E-65F9A4CC217B}"/>
              </a:ext>
            </a:extLst>
          </p:cNvPr>
          <p:cNvSpPr/>
          <p:nvPr/>
        </p:nvSpPr>
        <p:spPr>
          <a:xfrm>
            <a:off x="255765" y="1132768"/>
            <a:ext cx="11119746" cy="6087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Helvetica Neue" panose="02000503000000020004" pitchFamily="2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G" sz="24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Public</a:t>
            </a:r>
            <a:r>
              <a:rPr lang="en-GB" sz="2400" b="1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ly</a:t>
            </a:r>
            <a:r>
              <a:rPr lang="en-GB" sz="24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delivered model</a:t>
            </a: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Helvetica Neue" panose="02000503000000020004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45EFE4-66EF-4025-AE7E-0453AB1DA9D2}"/>
              </a:ext>
            </a:extLst>
          </p:cNvPr>
          <p:cNvSpPr/>
          <p:nvPr/>
        </p:nvSpPr>
        <p:spPr>
          <a:xfrm>
            <a:off x="255765" y="2443549"/>
            <a:ext cx="11130941" cy="5986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G" sz="24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Pluralistic Extension Model</a:t>
            </a:r>
            <a:endParaRPr lang="en-GB" sz="24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6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1206</Words>
  <Application>Microsoft Office PowerPoint</Application>
  <PresentationFormat>Widescreen</PresentationFormat>
  <Paragraphs>204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</vt:lpstr>
      <vt:lpstr>Arial Narrow</vt:lpstr>
      <vt:lpstr>Calibri</vt:lpstr>
      <vt:lpstr>Calibri Light</vt:lpstr>
      <vt:lpstr>Helvetica Neue</vt:lpstr>
      <vt:lpstr>Open Sans</vt:lpstr>
      <vt:lpstr>Open Sans Light</vt:lpstr>
      <vt:lpstr>Open Sans SemiBold</vt:lpstr>
      <vt:lpstr>Roboto Slab</vt:lpstr>
      <vt:lpstr>Roboto Slab SemiBold</vt:lpstr>
      <vt:lpstr>Times New Roman</vt:lpstr>
      <vt:lpstr>Wingdings</vt:lpstr>
      <vt:lpstr>Office Theme</vt:lpstr>
      <vt:lpstr>1_Office Theme</vt:lpstr>
      <vt:lpstr>A SCALING OUT FRAMEWORK FOR AGRICULTURAL RESEARCH and INNOVATIONS </vt:lpstr>
      <vt:lpstr>Defination.</vt:lpstr>
      <vt:lpstr>No quick fix for scaling</vt:lpstr>
      <vt:lpstr>Change the way we think about and do scaling</vt:lpstr>
      <vt:lpstr>PowerPoint Presentation</vt:lpstr>
      <vt:lpstr>Framework for Scaling </vt:lpstr>
      <vt:lpstr>ROLE OF AEAS IN SCALING </vt:lpstr>
      <vt:lpstr>PowerPoint Presentation</vt:lpstr>
      <vt:lpstr>PowerPoint Presentation</vt:lpstr>
      <vt:lpstr> AGRICULTURAL ADVISORY - AND EXTENSION – Some nomenclature</vt:lpstr>
      <vt:lpstr>To Note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Fig1. PLATFORM/MARKETPLACE FOR INNOVATION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Can Run on Two Lines</dc:title>
  <dc:creator>Microsoft Office User</dc:creator>
  <cp:lastModifiedBy>Silim Nahdy (Executive Director)</cp:lastModifiedBy>
  <cp:revision>97</cp:revision>
  <dcterms:created xsi:type="dcterms:W3CDTF">2020-11-03T03:27:01Z</dcterms:created>
  <dcterms:modified xsi:type="dcterms:W3CDTF">2024-10-28T10:11:33Z</dcterms:modified>
</cp:coreProperties>
</file>